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type="screen16x9"/>
  <p:notesSz cx="5143500" cy="9144000"/>
  <p:embeddedFontLst>
    <p:embeddedFont>
      <p:font typeface="OPPOSans-R" panose="02010601030101010101" pitchFamily="2" charset="-122"/>
      <p:regular r:id="rId21"/>
    </p:embeddedFont>
    <p:embeddedFont>
      <p:font typeface="OPPOSans-H" panose="02010601030101010101" pitchFamily="2" charset="-122"/>
      <p:regular r:id="rId22"/>
    </p:embeddedFont>
    <p:embeddedFont>
      <p:font typeface="OPPOSans-L" panose="02010601030101010101" pitchFamily="2" charset="-122"/>
      <p:regular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0" Target="slides/slide19.xml" Type="http://schemas.openxmlformats.org/officeDocument/2006/relationships/slide"/>  <Relationship Id="rId21" Target="fonts/font1.fntdata" Type="http://schemas.openxmlformats.org/officeDocument/2006/relationships/font"/>  <Relationship Id="rId22" Target="fonts/font2.fntdata" Type="http://schemas.openxmlformats.org/officeDocument/2006/relationships/font"/>  <Relationship Id="rId23" Target="fonts/font3.fntdata" Type="http://schemas.openxmlformats.org/officeDocument/2006/relationships/font"/>  <Relationship Id="rId24" Target="presProps.xml" Type="http://schemas.openxmlformats.org/officeDocument/2006/relationships/presProps"/>  <Relationship Id="rId25" Target="viewProps.xml" Type="http://schemas.openxmlformats.org/officeDocument/2006/relationships/viewProps"/>  <Relationship Id="rId26" Target="theme/theme1.xml" Type="http://schemas.openxmlformats.org/officeDocument/2006/relationships/theme"/>  <Relationship Id="rId27"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0.png"/><Relationship Id="rId102" Type="http://schemas.openxmlformats.org/officeDocument/2006/relationships/image" Target="../media/image1.png"/><Relationship Id="rId103" Type="http://schemas.openxmlformats.org/officeDocument/2006/relationships/image" Target="../media/image5.png"/><Relationship Id="rId105" Type="http://schemas.openxmlformats.org/officeDocument/2006/relationships/image" Target="../media/image6.png"/><Relationship Id="rId106" Type="http://schemas.openxmlformats.org/officeDocument/2006/relationships/image" Target="../media/image2.png"/><Relationship Id="rId107" Type="http://schemas.openxmlformats.org/officeDocument/2006/relationships/image" Target="../media/image3.png"/><Relationship Id="rId1012" Type="http://schemas.openxmlformats.org/officeDocument/2006/relationships/image" Target="../media/image7.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6" Type="http://schemas.openxmlformats.org/officeDocument/2006/relationships/image" Target="../media/image66.png"/><Relationship Id="rId1007" Type="http://schemas.openxmlformats.org/officeDocument/2006/relationships/image" Target="../media/image67.png"/><Relationship Id="rId1009" Type="http://schemas.openxmlformats.org/officeDocument/2006/relationships/image" Target="../media/image65.png"/><Relationship Id="rId10013" Type="http://schemas.openxmlformats.org/officeDocument/2006/relationships/image" Target="../media/image70.png"/><Relationship Id="rId10014" Type="http://schemas.openxmlformats.org/officeDocument/2006/relationships/image" Target="../media/image15.png"/><Relationship Id="rId10016" Type="http://schemas.openxmlformats.org/officeDocument/2006/relationships/image" Target="../media/image63.png"/><Relationship Id="rId10020" Type="http://schemas.openxmlformats.org/officeDocument/2006/relationships/image" Target="../media/image68.png"/><Relationship Id="rId10021" Type="http://schemas.openxmlformats.org/officeDocument/2006/relationships/image" Target="../media/image28.png"/><Relationship Id="rId10023" Type="http://schemas.openxmlformats.org/officeDocument/2006/relationships/image" Target="../media/image69.png"/><Relationship Id="rId10027" Type="http://schemas.openxmlformats.org/officeDocument/2006/relationships/image" Target="../media/image71.png"/><Relationship Id="rId10028" Type="http://schemas.openxmlformats.org/officeDocument/2006/relationships/image" Target="../media/image13.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7" Type="http://schemas.openxmlformats.org/officeDocument/2006/relationships/image" Target="../media/image66.png"/><Relationship Id="rId1108" Type="http://schemas.openxmlformats.org/officeDocument/2006/relationships/image" Target="../media/image67.png"/><Relationship Id="rId11019" Type="http://schemas.openxmlformats.org/officeDocument/2006/relationships/image" Target="../media/image72.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1" Type="http://schemas.openxmlformats.org/officeDocument/2006/relationships/image" Target="../media/image29.png"/><Relationship Id="rId1207" Type="http://schemas.openxmlformats.org/officeDocument/2006/relationships/image" Target="../media/image66.png"/><Relationship Id="rId1208" Type="http://schemas.openxmlformats.org/officeDocument/2006/relationships/image" Target="../media/image67.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6" Type="http://schemas.openxmlformats.org/officeDocument/2006/relationships/image" Target="../media/image66.png"/><Relationship Id="rId1307" Type="http://schemas.openxmlformats.org/officeDocument/2006/relationships/image" Target="../media/image67.png"/><Relationship Id="rId13021" Type="http://schemas.openxmlformats.org/officeDocument/2006/relationships/image" Target="../media/image73.png"/><Relationship Id="rId13022" Type="http://schemas.openxmlformats.org/officeDocument/2006/relationships/image" Target="../media/image74.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6" Type="http://schemas.openxmlformats.org/officeDocument/2006/relationships/image" Target="../media/image66.png"/><Relationship Id="rId1407" Type="http://schemas.openxmlformats.org/officeDocument/2006/relationships/image" Target="../media/image67.png"/><Relationship Id="rId14010" Type="http://schemas.openxmlformats.org/officeDocument/2006/relationships/image" Target="../media/image76.png"/><Relationship Id="rId14011" Type="http://schemas.openxmlformats.org/officeDocument/2006/relationships/image" Target="../media/image75.png"/><Relationship Id="rId14014" Type="http://schemas.openxmlformats.org/officeDocument/2006/relationships/image" Target="../media/image78.png"/><Relationship Id="rId14015" Type="http://schemas.openxmlformats.org/officeDocument/2006/relationships/image" Target="../media/image77.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6" Type="http://schemas.openxmlformats.org/officeDocument/2006/relationships/image" Target="../media/image66.png"/><Relationship Id="rId1507" Type="http://schemas.openxmlformats.org/officeDocument/2006/relationships/image" Target="../media/image67.png"/><Relationship Id="rId15012" Type="http://schemas.openxmlformats.org/officeDocument/2006/relationships/image" Target="../media/image79.png"/><Relationship Id="rId15013" Type="http://schemas.openxmlformats.org/officeDocument/2006/relationships/image" Target="../media/image34.png"/><Relationship Id="rId15018" Type="http://schemas.openxmlformats.org/officeDocument/2006/relationships/image" Target="../media/image79.png"/><Relationship Id="rId15019" Type="http://schemas.openxmlformats.org/officeDocument/2006/relationships/image" Target="../media/image33.png"/><Relationship Id="rId15024" Type="http://schemas.openxmlformats.org/officeDocument/2006/relationships/image" Target="../media/image80.png"/><Relationship Id="rId15025" Type="http://schemas.openxmlformats.org/officeDocument/2006/relationships/image" Target="../media/image39.png"/><Relationship Id="rId15030" Type="http://schemas.openxmlformats.org/officeDocument/2006/relationships/image" Target="../media/image80.png"/><Relationship Id="rId15031" Type="http://schemas.openxmlformats.org/officeDocument/2006/relationships/image" Target="../media/image12.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3" Type="http://schemas.openxmlformats.org/officeDocument/2006/relationships/image" Target="../media/image66.png"/><Relationship Id="rId1604" Type="http://schemas.openxmlformats.org/officeDocument/2006/relationships/image" Target="../media/image67.png"/><Relationship Id="rId16015" Type="http://schemas.openxmlformats.org/officeDocument/2006/relationships/image" Target="../media/image83.png"/><Relationship Id="rId16016" Type="http://schemas.openxmlformats.org/officeDocument/2006/relationships/image" Target="../media/image82.png"/><Relationship Id="rId16017" Type="http://schemas.openxmlformats.org/officeDocument/2006/relationships/image" Target="../media/image84.png"/><Relationship Id="rId16021" Type="http://schemas.openxmlformats.org/officeDocument/2006/relationships/image" Target="../media/image15.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10" Type="http://schemas.openxmlformats.org/officeDocument/2006/relationships/image" Target="../media/image66.png"/><Relationship Id="rId17011" Type="http://schemas.openxmlformats.org/officeDocument/2006/relationships/image" Target="../media/image67.png"/><Relationship Id="rId17012" Type="http://schemas.openxmlformats.org/officeDocument/2006/relationships/image" Target="../media/image85.png"/><Relationship Id="rId17013" Type="http://schemas.openxmlformats.org/officeDocument/2006/relationships/image" Target="../media/image86.png"/><Relationship Id="rId17014" Type="http://schemas.openxmlformats.org/officeDocument/2006/relationships/image" Target="../media/image88.png"/><Relationship Id="rId17015" Type="http://schemas.openxmlformats.org/officeDocument/2006/relationships/image" Target="../media/image87.png"/><Relationship Id="rId17016" Type="http://schemas.openxmlformats.org/officeDocument/2006/relationships/image" Target="../media/image89.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6" Type="http://schemas.openxmlformats.org/officeDocument/2006/relationships/image" Target="../media/image66.png"/><Relationship Id="rId1807" Type="http://schemas.openxmlformats.org/officeDocument/2006/relationships/image" Target="../media/image67.png"/><Relationship Id="rId18022" Type="http://schemas.openxmlformats.org/officeDocument/2006/relationships/image" Target="../media/image91.png"/><Relationship Id="rId18023" Type="http://schemas.openxmlformats.org/officeDocument/2006/relationships/image" Target="../media/image90.png"/><Relationship Id="rId18029" Type="http://schemas.openxmlformats.org/officeDocument/2006/relationships/image" Target="../media/image92.png"/><Relationship Id="rId18030" Type="http://schemas.openxmlformats.org/officeDocument/2006/relationships/image" Target="../media/image33.png"/></Relationships>
</file>

<file path=ppt/slides/_rels/slide19.xml.rels><?xml version="1.0" encoding="UTF-8" standalone="yes"?><Relationships xmlns="http://schemas.openxmlformats.org/package/2006/relationships"><Relationship Id="rId1" Target="../slideLayouts/slideLayout1.xml" Type="http://schemas.openxmlformats.org/officeDocument/2006/relationships/slideLayout"/><Relationship Id="rId1901" Type="http://schemas.openxmlformats.org/officeDocument/2006/relationships/image" Target="../media/image93.png"/><Relationship Id="rId1902" Type="http://schemas.openxmlformats.org/officeDocument/2006/relationships/image" Target="../media/image94.png"/><Relationship Id="rId1903" Type="http://schemas.openxmlformats.org/officeDocument/2006/relationships/image" Target="../media/image96.png"/><Relationship Id="rId1908" Type="http://schemas.openxmlformats.org/officeDocument/2006/relationships/image" Target="../media/image95.png"/><Relationship Id="rId19011" Type="http://schemas.openxmlformats.org/officeDocument/2006/relationships/image" Target="../media/image81.png"/><Relationship Id="rId19012" Type="http://schemas.openxmlformats.org/officeDocument/2006/relationships/image" Target="../media/image2.png"/><Relationship Id="rId19013" Type="http://schemas.openxmlformats.org/officeDocument/2006/relationships/image" Target="../media/image3.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9.png"/><Relationship Id="rId205" Type="http://schemas.openxmlformats.org/officeDocument/2006/relationships/image" Target="../media/image8.png"/><Relationship Id="rId209" Type="http://schemas.openxmlformats.org/officeDocument/2006/relationships/image" Target="../media/image9.png"/><Relationship Id="rId2013" Type="http://schemas.openxmlformats.org/officeDocument/2006/relationships/image" Target="../media/image9.png"/><Relationship Id="rId2020" Type="http://schemas.openxmlformats.org/officeDocument/2006/relationships/image" Target="../media/image18.png"/><Relationship Id="rId2021" Type="http://schemas.openxmlformats.org/officeDocument/2006/relationships/image" Target="../media/image17.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16.png"/><Relationship Id="rId307" Type="http://schemas.openxmlformats.org/officeDocument/2006/relationships/image" Target="../media/image19.png"/><Relationship Id="rId308" Type="http://schemas.openxmlformats.org/officeDocument/2006/relationships/image" Target="../media/image2.png"/><Relationship Id="rId309" Type="http://schemas.openxmlformats.org/officeDocument/2006/relationships/image" Target="../media/image4.png"/><Relationship Id="rId3013" Type="http://schemas.openxmlformats.org/officeDocument/2006/relationships/image" Target="../media/image20.png"/><Relationship Id="rId3014" Type="http://schemas.openxmlformats.org/officeDocument/2006/relationships/image" Target="../media/image21.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3" Type="http://schemas.openxmlformats.org/officeDocument/2006/relationships/image" Target="../media/image24.png"/><Relationship Id="rId404" Type="http://schemas.openxmlformats.org/officeDocument/2006/relationships/image" Target="../media/image23.png"/><Relationship Id="rId4021" Type="http://schemas.openxmlformats.org/officeDocument/2006/relationships/image" Target="../media/image35.png"/><Relationship Id="rId4022" Type="http://schemas.openxmlformats.org/officeDocument/2006/relationships/image" Target="../media/image22.png"/><Relationship Id="rId4023" Type="http://schemas.openxmlformats.org/officeDocument/2006/relationships/image" Target="../media/image26.png"/><Relationship Id="rId4024" Type="http://schemas.openxmlformats.org/officeDocument/2006/relationships/image" Target="../media/image38.png"/><Relationship Id="rId4025" Type="http://schemas.openxmlformats.org/officeDocument/2006/relationships/image" Target="../media/image37.png"/><Relationship Id="rId4026" Type="http://schemas.openxmlformats.org/officeDocument/2006/relationships/image" Target="../media/image25.png"/><Relationship Id="rId4027" Type="http://schemas.openxmlformats.org/officeDocument/2006/relationships/image" Target="../media/image30.png"/><Relationship Id="rId4028" Type="http://schemas.openxmlformats.org/officeDocument/2006/relationships/image" Target="../media/image27.png"/><Relationship Id="rId4029" Type="http://schemas.openxmlformats.org/officeDocument/2006/relationships/image" Target="../media/image31.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6" Type="http://schemas.openxmlformats.org/officeDocument/2006/relationships/image" Target="../media/image24.png"/><Relationship Id="rId507" Type="http://schemas.openxmlformats.org/officeDocument/2006/relationships/image" Target="../media/image23.png"/><Relationship Id="rId509" Type="http://schemas.openxmlformats.org/officeDocument/2006/relationships/image" Target="../media/image36.png"/><Relationship Id="rId5012" Type="http://schemas.openxmlformats.org/officeDocument/2006/relationships/image" Target="../media/image12.png"/><Relationship Id="rId5014" Type="http://schemas.openxmlformats.org/officeDocument/2006/relationships/image" Target="../media/image32.png"/><Relationship Id="rId5017" Type="http://schemas.openxmlformats.org/officeDocument/2006/relationships/image" Target="../media/image11.png"/><Relationship Id="rId5019" Type="http://schemas.openxmlformats.org/officeDocument/2006/relationships/image" Target="../media/image32.png"/><Relationship Id="rId5022" Type="http://schemas.openxmlformats.org/officeDocument/2006/relationships/image" Target="../media/image13.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6" Type="http://schemas.openxmlformats.org/officeDocument/2006/relationships/image" Target="../media/image24.png"/><Relationship Id="rId607" Type="http://schemas.openxmlformats.org/officeDocument/2006/relationships/image" Target="../media/image23.png"/><Relationship Id="rId6021" Type="http://schemas.openxmlformats.org/officeDocument/2006/relationships/image" Target="../media/image40.png"/><Relationship Id="rId6022" Type="http://schemas.openxmlformats.org/officeDocument/2006/relationships/image" Target="../media/image42.png"/><Relationship Id="rId6023" Type="http://schemas.openxmlformats.org/officeDocument/2006/relationships/image" Target="../media/image43.png"/><Relationship Id="rId6024" Type="http://schemas.openxmlformats.org/officeDocument/2006/relationships/image" Target="../media/image41.png"/><Relationship Id="rId6025" Type="http://schemas.openxmlformats.org/officeDocument/2006/relationships/image" Target="../media/image47.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45.png"/><Relationship Id="rId707" Type="http://schemas.openxmlformats.org/officeDocument/2006/relationships/image" Target="../media/image24.png"/><Relationship Id="rId708" Type="http://schemas.openxmlformats.org/officeDocument/2006/relationships/image" Target="../media/image23.png"/><Relationship Id="rId7010" Type="http://schemas.openxmlformats.org/officeDocument/2006/relationships/image" Target="../media/image44.png"/><Relationship Id="rId7014" Type="http://schemas.openxmlformats.org/officeDocument/2006/relationships/image" Target="../media/image46.png"/><Relationship Id="rId7018" Type="http://schemas.openxmlformats.org/officeDocument/2006/relationships/image" Target="../media/image44.png"/><Relationship Id="rId7022" Type="http://schemas.openxmlformats.org/officeDocument/2006/relationships/image" Target="../media/image52.png"/><Relationship Id="rId7026" Type="http://schemas.openxmlformats.org/officeDocument/2006/relationships/image" Target="../media/image46.png"/><Relationship Id="rId7030" Type="http://schemas.openxmlformats.org/officeDocument/2006/relationships/image" Target="../media/image44.png"/><Relationship Id="rId7034" Type="http://schemas.openxmlformats.org/officeDocument/2006/relationships/image" Target="../media/image46.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6" Type="http://schemas.openxmlformats.org/officeDocument/2006/relationships/image" Target="../media/image24.png"/><Relationship Id="rId807" Type="http://schemas.openxmlformats.org/officeDocument/2006/relationships/image" Target="../media/image23.png"/><Relationship Id="rId809" Type="http://schemas.openxmlformats.org/officeDocument/2006/relationships/image" Target="../media/image50.png"/><Relationship Id="rId8010" Type="http://schemas.openxmlformats.org/officeDocument/2006/relationships/image" Target="../media/image48.png"/><Relationship Id="rId8013" Type="http://schemas.openxmlformats.org/officeDocument/2006/relationships/image" Target="../media/image14.png"/><Relationship Id="rId8015" Type="http://schemas.openxmlformats.org/officeDocument/2006/relationships/image" Target="../media/image49.png"/><Relationship Id="rId8016" Type="http://schemas.openxmlformats.org/officeDocument/2006/relationships/image" Target="../media/image48.png"/><Relationship Id="rId8019" Type="http://schemas.openxmlformats.org/officeDocument/2006/relationships/image" Target="../media/image15.png"/><Relationship Id="rId8021" Type="http://schemas.openxmlformats.org/officeDocument/2006/relationships/image" Target="../media/image51.png"/><Relationship Id="rId8022" Type="http://schemas.openxmlformats.org/officeDocument/2006/relationships/image" Target="../media/image48.png"/><Relationship Id="rId8025" Type="http://schemas.openxmlformats.org/officeDocument/2006/relationships/image" Target="../media/image14.png"/><Relationship Id="rId8027" Type="http://schemas.openxmlformats.org/officeDocument/2006/relationships/image" Target="../media/image53.png"/><Relationship Id="rId8028" Type="http://schemas.openxmlformats.org/officeDocument/2006/relationships/image" Target="../media/image48.png"/><Relationship Id="rId8031" Type="http://schemas.openxmlformats.org/officeDocument/2006/relationships/image" Target="../media/image15.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54.png"/><Relationship Id="rId9012" Type="http://schemas.openxmlformats.org/officeDocument/2006/relationships/image" Target="../media/image58.png"/><Relationship Id="rId9013" Type="http://schemas.openxmlformats.org/officeDocument/2006/relationships/image" Target="../media/image57.png"/><Relationship Id="rId9014" Type="http://schemas.openxmlformats.org/officeDocument/2006/relationships/image" Target="../media/image55.png"/><Relationship Id="rId9016" Type="http://schemas.openxmlformats.org/officeDocument/2006/relationships/image" Target="../media/image56.png"/><Relationship Id="rId9017" Type="http://schemas.openxmlformats.org/officeDocument/2006/relationships/image" Target="../media/image59.png"/><Relationship Id="rId9018" Type="http://schemas.openxmlformats.org/officeDocument/2006/relationships/image" Target="../media/image61.png"/><Relationship Id="rId9020" Type="http://schemas.openxmlformats.org/officeDocument/2006/relationships/image" Target="../media/image60.png"/><Relationship Id="rId9021" Type="http://schemas.openxmlformats.org/officeDocument/2006/relationships/image" Target="../media/image62.png"/><Relationship Id="rId9022" Type="http://schemas.openxmlformats.org/officeDocument/2006/relationships/image" Target="../media/image64.png"/><Relationship Id="rId9026" Type="http://schemas.openxmlformats.org/officeDocument/2006/relationships/image" Target="../media/image24.png"/><Relationship Id="rId90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12700" y="-12700"/>
            <a:ext cx="24422100" cy="13741400"/>
          </a:xfrm>
          <a:prstGeom prst="rect">
            <a:avLst/>
          </a:prstGeom>
        </p:spPr>
      </p:pic>
      <p:pic>
        <p:nvPicPr>
          <p:cNvPr id="102" name="image 102"/>
          <p:cNvPicPr>
            <a:picLocks noChangeAspect="1"/>
          </p:cNvPicPr>
          <p:nvPr/>
        </p:nvPicPr>
        <p:blipFill>
          <a:blip r:embed="rId102">
                </a:blip>
          <a:srcRect/>
          <a:stretch>
            <a:fillRect/>
          </a:stretch>
        </p:blipFill>
        <p:spPr>
          <a:xfrm rot="0" flipV="0" flipH="0">
            <a:off x="-25400" y="-12700"/>
            <a:ext cx="24434800" cy="13741400"/>
          </a:xfrm>
          <a:prstGeom prst="rect">
            <a:avLst/>
          </a:prstGeom>
        </p:spPr>
      </p:pic>
      <p:pic>
        <p:nvPicPr>
          <p:cNvPr id="103" name="image 103"/>
          <p:cNvPicPr>
            <a:picLocks noChangeAspect="1"/>
          </p:cNvPicPr>
          <p:nvPr/>
        </p:nvPicPr>
        <p:blipFill>
          <a:blip r:embed="rId103">
                </a:blip>
          <a:srcRect/>
          <a:stretch>
            <a:fillRect/>
          </a:stretch>
        </p:blipFill>
        <p:spPr>
          <a:xfrm rot="0" flipV="0" flipH="0">
            <a:off x="1270000" y="1397000"/>
            <a:ext cx="2324100" cy="558800"/>
          </a:xfrm>
          <a:prstGeom prst="rect">
            <a:avLst/>
          </a:prstGeom>
        </p:spPr>
      </p:pic>
      <p:grpSp>
        <p:nvGrpSpPr>
          <p:cNvPr id="104" name="组合 104"/>
          <p:cNvGrpSpPr/>
          <p:nvPr/>
        </p:nvGrpSpPr>
        <p:grpSpPr>
          <a:xfrm>
            <a:off x="11772900" y="5765800"/>
            <a:ext cx="12268200" cy="7429500"/>
            <a:chOff x="11772900" y="5765800"/>
            <a:chExt cx="12268200" cy="7429500"/>
          </a:xfrm>
        </p:grpSpPr>
        <p:pic>
          <p:nvPicPr>
            <p:cNvPr id="105" name="image 105"/>
            <p:cNvPicPr>
              <a:picLocks noChangeAspect="1"/>
            </p:cNvPicPr>
            <p:nvPr/>
          </p:nvPicPr>
          <p:blipFill>
            <a:blip r:embed="rId105">
                </a:blip>
            <a:srcRect/>
            <a:stretch>
              <a:fillRect/>
            </a:stretch>
          </p:blipFill>
          <p:spPr>
            <a:xfrm rot="0" flipV="0" flipH="0">
              <a:off x="11772900" y="10769600"/>
              <a:ext cx="12268200" cy="2425700"/>
            </a:xfrm>
            <a:prstGeom prst="rect">
              <a:avLst/>
            </a:prstGeom>
          </p:spPr>
        </p:pic>
        <p:pic>
          <p:nvPicPr>
            <p:cNvPr id="106" name="image 106"/>
            <p:cNvPicPr>
              <a:picLocks noChangeAspect="1"/>
            </p:cNvPicPr>
            <p:nvPr/>
          </p:nvPicPr>
          <p:blipFill>
            <a:blip r:embed="rId106">
                </a:blip>
            <a:srcRect/>
            <a:stretch>
              <a:fillRect/>
            </a:stretch>
          </p:blipFill>
          <p:spPr>
            <a:xfrm rot="0" flipV="0" flipH="0">
              <a:off x="13398500" y="10096500"/>
              <a:ext cx="1054100" cy="2489200"/>
            </a:xfrm>
            <a:prstGeom prst="rect">
              <a:avLst/>
            </a:prstGeom>
          </p:spPr>
        </p:pic>
        <p:pic>
          <p:nvPicPr>
            <p:cNvPr id="107" name="image 107"/>
            <p:cNvPicPr>
              <a:picLocks noChangeAspect="1"/>
            </p:cNvPicPr>
            <p:nvPr/>
          </p:nvPicPr>
          <p:blipFill>
            <a:blip r:embed="rId107">
                </a:blip>
            <a:srcRect/>
            <a:stretch>
              <a:fillRect/>
            </a:stretch>
          </p:blipFill>
          <p:spPr>
            <a:xfrm rot="0" flipV="0" flipH="0">
              <a:off x="15240000" y="5765800"/>
              <a:ext cx="7505700" cy="6908800"/>
            </a:xfrm>
            <a:prstGeom prst="rect">
              <a:avLst/>
            </a:prstGeom>
          </p:spPr>
        </p:pic>
      </p:grpSp>
      <p:sp>
        <p:nvSpPr>
          <p:cNvPr id="108" name="Object 108"/>
          <p:cNvSpPr txBox="1"/>
          <p:nvPr/>
        </p:nvSpPr>
        <p:spPr>
          <a:xfrm>
            <a:off x="1080690" y="3243651"/>
            <a:ext cx="17843500" cy="1270000"/>
          </a:xfrm>
          <a:prstGeom prst="rect">
            <a:avLst/>
          </a:prstGeom>
        </p:spPr>
        <p:txBody>
          <a:bodyPr vert="horz" anchor="t" rtlCol="0" anchorCtr="0">
            <a:noAutofit/>
          </a:bodyPr>
          <a:lstStyle/>
          <a:p>
            <a:pPr algn="l">
              <a:lnSpc>
                <a:spcPct val="83333"/>
              </a:lnSpc>
            </a:pPr>
            <a:r>
              <a:rPr sz="10000" i="0" b="0" dirty="0" smtClean="0" lang="zh-CN">
                <a:solidFill>
                  <a:srgbClr val="333333"/>
                </a:solidFill>
                <a:latin typeface="OPPOSans-R"/>
                <a:ea typeface="OPPOSans-R"/>
              </a:rPr>
              <a:t>BASIC BUSINESS</a:t>
            </a:r>
            <a:endParaRPr lang="zh-CN" altLang="en-US" sz="10000"/>
          </a:p>
          <a:p>
            <a:pPr algn="l">
              <a:lnSpc>
                <a:spcPct val="83333"/>
              </a:lnSpc>
            </a:pPr>
            <a:p>
              <a:pPr algn="l">
                <a:br>
                  <a:rPr lang="en-US" altLang="zh-CN" dirty="0"/>
                </a:br>
              </a:pPr>
              <a:endParaRPr lang="zh-CN" altLang="en-US" dirty="0" sz="10000"/>
            </a:p>
            <a:endParaRPr lang="zh-CN" altLang="en-US"/>
          </a:p>
        </p:txBody>
      </p:sp>
      <p:sp>
        <p:nvSpPr>
          <p:cNvPr id="109" name="Object 109"/>
          <p:cNvSpPr txBox="1"/>
          <p:nvPr/>
        </p:nvSpPr>
        <p:spPr>
          <a:xfrm>
            <a:off x="1081285" y="6712143"/>
            <a:ext cx="12565832" cy="914400"/>
          </a:xfrm>
          <a:prstGeom prst="rect">
            <a:avLst/>
          </a:prstGeom>
        </p:spPr>
        <p:txBody>
          <a:bodyPr vert="horz" anchor="t" rtlCol="0" anchorCtr="0">
            <a:noAutofit/>
          </a:bodyPr>
          <a:lstStyle/>
          <a:p>
            <a:pPr algn="l">
              <a:lnSpc>
                <a:spcPct val="83333"/>
              </a:lnSpc>
            </a:pPr>
            <a:r>
              <a:rPr sz="7200" i="0" b="1" dirty="0" smtClean="0" lang="zh-CN">
                <a:solidFill>
                  <a:srgbClr val="000000"/>
                </a:solidFill>
                <a:latin typeface="OPPOSans-R"/>
                <a:ea typeface="OPPOSans-R"/>
              </a:rPr>
              <a:t>基/础/业/务/产/品/培/训</a:t>
            </a:r>
            <a:endParaRPr lang="zh-CN" altLang="en-US"/>
          </a:p>
        </p:txBody>
      </p:sp>
      <p:sp>
        <p:nvSpPr>
          <p:cNvPr id="1010" name="Object 1010"/>
          <p:cNvSpPr txBox="1"/>
          <p:nvPr/>
        </p:nvSpPr>
        <p:spPr>
          <a:xfrm>
            <a:off x="1080690" y="4723897"/>
            <a:ext cx="20842043" cy="1524000"/>
          </a:xfrm>
          <a:prstGeom prst="rect">
            <a:avLst/>
          </a:prstGeom>
        </p:spPr>
        <p:txBody>
          <a:bodyPr vert="horz" anchor="t" rtlCol="0" anchorCtr="0">
            <a:noAutofit/>
          </a:bodyPr>
          <a:lstStyle/>
          <a:p>
            <a:pPr algn="l">
              <a:lnSpc>
                <a:spcPct val="83333"/>
              </a:lnSpc>
            </a:pPr>
            <a:r>
              <a:rPr sz="12000" i="0" b="0" dirty="0" smtClean="0" lang="zh-CN">
                <a:solidFill>
                  <a:srgbClr val="000000"/>
                </a:solidFill>
                <a:latin typeface="OPPOSans-H"/>
                <a:ea typeface="OPPOSans-H"/>
              </a:rPr>
              <a:t>PRODUCT TRAINING</a:t>
            </a:r>
            <a:endParaRPr lang="zh-CN" altLang="en-US"/>
          </a:p>
        </p:txBody>
      </p:sp>
      <p:grpSp>
        <p:nvGrpSpPr>
          <p:cNvPr id="1011" name="组合 1011"/>
          <p:cNvGrpSpPr/>
          <p:nvPr/>
        </p:nvGrpSpPr>
        <p:grpSpPr>
          <a:xfrm>
            <a:off x="1257300" y="10325100"/>
            <a:ext cx="7545622" cy="1028700"/>
            <a:chOff x="1257300" y="10325100"/>
            <a:chExt cx="7545622" cy="1028700"/>
          </a:xfrm>
        </p:grpSpPr>
        <p:pic>
          <p:nvPicPr>
            <p:cNvPr id="1012" name="image 1012"/>
            <p:cNvPicPr>
              <a:picLocks noChangeAspect="1"/>
            </p:cNvPicPr>
            <p:nvPr/>
          </p:nvPicPr>
          <p:blipFill>
            <a:blip r:embed="rId1012">
                </a:blip>
            <a:srcRect/>
            <a:stretch>
              <a:fillRect/>
            </a:stretch>
          </p:blipFill>
          <p:spPr>
            <a:xfrm rot="0" flipV="0" flipH="0">
              <a:off x="1257300" y="10325100"/>
              <a:ext cx="7545622" cy="1028700"/>
            </a:xfrm>
            <a:prstGeom prst="rect">
              <a:avLst/>
            </a:prstGeom>
          </p:spPr>
        </p:pic>
        <p:sp>
          <p:nvSpPr>
            <p:cNvPr id="1013" name="Object 1013"/>
            <p:cNvSpPr txBox="1"/>
            <p:nvPr/>
          </p:nvSpPr>
          <p:spPr>
            <a:xfrm>
              <a:off x="1788124" y="10534650"/>
              <a:ext cx="6483973"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H"/>
                  <a:ea typeface="OPPOSans-H"/>
                </a:rPr>
                <a:t>Speaker: Gao Xiaoding</a:t>
              </a: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grpSp>
        <p:nvGrpSpPr>
          <p:cNvPr id="1001" name="组合 1001"/>
          <p:cNvGrpSpPr/>
          <p:nvPr/>
        </p:nvGrpSpPr>
        <p:grpSpPr>
          <a:xfrm>
            <a:off x="7988300" y="1025360"/>
            <a:ext cx="8407400" cy="2403639"/>
            <a:chOff x="7988300" y="1025360"/>
            <a:chExt cx="8407400" cy="2403639"/>
          </a:xfrm>
        </p:grpSpPr>
        <p:grpSp>
          <p:nvGrpSpPr>
            <p:cNvPr id="1002" name="组合 1002"/>
            <p:cNvGrpSpPr/>
            <p:nvPr/>
          </p:nvGrpSpPr>
          <p:grpSpPr>
            <a:xfrm>
              <a:off x="7988300" y="1025360"/>
              <a:ext cx="8407400" cy="1620919"/>
              <a:chOff x="7988300" y="1025360"/>
              <a:chExt cx="8407400" cy="1620919"/>
            </a:xfrm>
          </p:grpSpPr>
          <p:sp>
            <p:nvSpPr>
              <p:cNvPr id="1003" name="Object 1003"/>
              <p:cNvSpPr txBox="1"/>
              <p:nvPr/>
            </p:nvSpPr>
            <p:spPr>
              <a:xfrm>
                <a:off x="7988300" y="949160"/>
                <a:ext cx="840740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银行业务分类</a:t>
                </a:r>
                <a:endParaRPr lang="zh-CN" altLang="en-US"/>
              </a:p>
            </p:txBody>
          </p:sp>
          <p:sp>
            <p:nvSpPr>
              <p:cNvPr id="1004" name="Object 1004"/>
              <p:cNvSpPr txBox="1"/>
              <p:nvPr/>
            </p:nvSpPr>
            <p:spPr>
              <a:xfrm>
                <a:off x="7988300" y="2023980"/>
                <a:ext cx="8407400"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Banking classification</a:t>
                </a:r>
                <a:endParaRPr lang="zh-CN" altLang="en-US"/>
              </a:p>
            </p:txBody>
          </p:sp>
        </p:grpSp>
        <p:grpSp>
          <p:nvGrpSpPr>
            <p:cNvPr id="1005" name="组合 1005"/>
            <p:cNvGrpSpPr/>
            <p:nvPr/>
          </p:nvGrpSpPr>
          <p:grpSpPr>
            <a:xfrm>
              <a:off x="11029950" y="2882900"/>
              <a:ext cx="2324100" cy="546100"/>
              <a:chOff x="11029950" y="2882900"/>
              <a:chExt cx="2324100" cy="546100"/>
            </a:xfrm>
          </p:grpSpPr>
          <p:pic>
            <p:nvPicPr>
              <p:cNvPr id="1006" name="image 1006"/>
              <p:cNvPicPr>
                <a:picLocks noChangeAspect="1"/>
              </p:cNvPicPr>
              <p:nvPr/>
            </p:nvPicPr>
            <p:blipFill>
              <a:blip r:embed="rId1006">
                </a:blip>
              <a:srcRect/>
              <a:stretch>
                <a:fillRect/>
              </a:stretch>
            </p:blipFill>
            <p:spPr>
              <a:xfrm rot="0" flipV="0" flipH="0">
                <a:off x="11029950" y="2882900"/>
                <a:ext cx="2324100" cy="546100"/>
              </a:xfrm>
              <a:prstGeom prst="rect">
                <a:avLst/>
              </a:prstGeom>
            </p:spPr>
          </p:pic>
          <p:pic>
            <p:nvPicPr>
              <p:cNvPr id="1007" name="image 1007"/>
              <p:cNvPicPr>
                <a:picLocks noChangeAspect="1"/>
              </p:cNvPicPr>
              <p:nvPr/>
            </p:nvPicPr>
            <p:blipFill>
              <a:blip r:embed="rId1007">
                </a:blip>
              <a:srcRect/>
              <a:stretch>
                <a:fillRect/>
              </a:stretch>
            </p:blipFill>
            <p:spPr>
              <a:xfrm rot="0" flipV="0" flipH="0">
                <a:off x="12807950" y="2882900"/>
                <a:ext cx="546100" cy="546100"/>
              </a:xfrm>
              <a:prstGeom prst="rect">
                <a:avLst/>
              </a:prstGeom>
            </p:spPr>
          </p:pic>
        </p:grpSp>
      </p:grpSp>
      <p:grpSp>
        <p:nvGrpSpPr>
          <p:cNvPr id="1008" name="组合 1008"/>
          <p:cNvGrpSpPr/>
          <p:nvPr/>
        </p:nvGrpSpPr>
        <p:grpSpPr>
          <a:xfrm>
            <a:off x="2146300" y="3924300"/>
            <a:ext cx="6032500" cy="8585200"/>
            <a:chOff x="2146300" y="3924300"/>
            <a:chExt cx="6032500" cy="8585200"/>
          </a:xfrm>
        </p:grpSpPr>
        <p:pic>
          <p:nvPicPr>
            <p:cNvPr id="1009" name="image 1009"/>
            <p:cNvPicPr>
              <a:picLocks noChangeAspect="1"/>
            </p:cNvPicPr>
            <p:nvPr/>
          </p:nvPicPr>
          <p:blipFill>
            <a:blip r:embed="rId1009">
                </a:blip>
            <a:srcRect/>
            <a:stretch>
              <a:fillRect/>
            </a:stretch>
          </p:blipFill>
          <p:spPr>
            <a:xfrm rot="0" flipV="0" flipH="0">
              <a:off x="2146300" y="3924300"/>
              <a:ext cx="6032500" cy="8585200"/>
            </a:xfrm>
            <a:prstGeom prst="rect">
              <a:avLst/>
            </a:prstGeom>
          </p:spPr>
        </p:pic>
        <p:sp>
          <p:nvSpPr>
            <p:cNvPr id="10010" name="Object 10010"/>
            <p:cNvSpPr txBox="1"/>
            <p:nvPr/>
          </p:nvSpPr>
          <p:spPr>
            <a:xfrm>
              <a:off x="3117850" y="9153045"/>
              <a:ext cx="4089400" cy="1409699"/>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贷款业务；投资业务；票据业务</a:t>
              </a:r>
              <a:endParaRPr lang="zh-CN" altLang="en-US"/>
            </a:p>
          </p:txBody>
        </p:sp>
        <p:sp>
          <p:nvSpPr>
            <p:cNvPr id="10011" name="Object 10011"/>
            <p:cNvSpPr txBox="1"/>
            <p:nvPr/>
          </p:nvSpPr>
          <p:spPr>
            <a:xfrm>
              <a:off x="3117843" y="7736241"/>
              <a:ext cx="4089412"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资产业务</a:t>
              </a:r>
              <a:endParaRPr lang="zh-CN" altLang="en-US"/>
            </a:p>
          </p:txBody>
        </p:sp>
        <p:grpSp>
          <p:nvGrpSpPr>
            <p:cNvPr id="10012" name="组合 10012"/>
            <p:cNvGrpSpPr/>
            <p:nvPr/>
          </p:nvGrpSpPr>
          <p:grpSpPr>
            <a:xfrm>
              <a:off x="3962400" y="4699000"/>
              <a:ext cx="2400300" cy="2387600"/>
              <a:chOff x="3962400" y="4699000"/>
              <a:chExt cx="2400300" cy="2387600"/>
            </a:xfrm>
          </p:grpSpPr>
          <p:pic>
            <p:nvPicPr>
              <p:cNvPr id="10013" name="image 10013"/>
              <p:cNvPicPr>
                <a:picLocks noChangeAspect="1"/>
              </p:cNvPicPr>
              <p:nvPr/>
            </p:nvPicPr>
            <p:blipFill>
              <a:blip r:embed="rId10013">
                </a:blip>
              <a:srcRect/>
              <a:stretch>
                <a:fillRect/>
              </a:stretch>
            </p:blipFill>
            <p:spPr>
              <a:xfrm rot="0" flipV="0" flipH="0">
                <a:off x="3962400" y="4699000"/>
                <a:ext cx="2400300" cy="2387600"/>
              </a:xfrm>
              <a:prstGeom prst="rect">
                <a:avLst/>
              </a:prstGeom>
            </p:spPr>
          </p:pic>
          <p:pic>
            <p:nvPicPr>
              <p:cNvPr id="10014" name="image 10014"/>
              <p:cNvPicPr>
                <a:picLocks noChangeAspect="1"/>
              </p:cNvPicPr>
              <p:nvPr/>
            </p:nvPicPr>
            <p:blipFill>
              <a:blip r:embed="rId10014">
                </a:blip>
              <a:srcRect/>
              <a:stretch>
                <a:fillRect/>
              </a:stretch>
            </p:blipFill>
            <p:spPr>
              <a:xfrm rot="0" flipV="0" flipH="0">
                <a:off x="4527550" y="5219700"/>
                <a:ext cx="1270000" cy="1244600"/>
              </a:xfrm>
              <a:prstGeom prst="rect">
                <a:avLst/>
              </a:prstGeom>
            </p:spPr>
          </p:pic>
        </p:grpSp>
      </p:grpSp>
      <p:grpSp>
        <p:nvGrpSpPr>
          <p:cNvPr id="10015" name="组合 10015"/>
          <p:cNvGrpSpPr/>
          <p:nvPr/>
        </p:nvGrpSpPr>
        <p:grpSpPr>
          <a:xfrm>
            <a:off x="9220200" y="3924300"/>
            <a:ext cx="6032500" cy="8585200"/>
            <a:chOff x="9220200" y="3924300"/>
            <a:chExt cx="6032500" cy="8585200"/>
          </a:xfrm>
        </p:grpSpPr>
        <p:pic>
          <p:nvPicPr>
            <p:cNvPr id="10016" name="image 10016"/>
            <p:cNvPicPr>
              <a:picLocks noChangeAspect="1"/>
            </p:cNvPicPr>
            <p:nvPr/>
          </p:nvPicPr>
          <p:blipFill>
            <a:blip r:embed="rId10016">
                </a:blip>
            <a:srcRect/>
            <a:stretch>
              <a:fillRect/>
            </a:stretch>
          </p:blipFill>
          <p:spPr>
            <a:xfrm rot="0" flipV="0" flipH="0">
              <a:off x="9220200" y="3924300"/>
              <a:ext cx="6032500" cy="8585200"/>
            </a:xfrm>
            <a:prstGeom prst="rect">
              <a:avLst/>
            </a:prstGeom>
          </p:spPr>
        </p:pic>
        <p:sp>
          <p:nvSpPr>
            <p:cNvPr id="10017" name="Object 10017"/>
            <p:cNvSpPr txBox="1"/>
            <p:nvPr/>
          </p:nvSpPr>
          <p:spPr>
            <a:xfrm>
              <a:off x="10179050" y="9153045"/>
              <a:ext cx="4114800" cy="2120900"/>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存款业务（个人存款、对公存款、外币存款）、借款业务</a:t>
              </a:r>
              <a:endParaRPr lang="zh-CN" altLang="en-US"/>
            </a:p>
          </p:txBody>
        </p:sp>
        <p:sp>
          <p:nvSpPr>
            <p:cNvPr id="10018" name="Object 10018"/>
            <p:cNvSpPr txBox="1"/>
            <p:nvPr/>
          </p:nvSpPr>
          <p:spPr>
            <a:xfrm>
              <a:off x="10179050" y="7742789"/>
              <a:ext cx="41148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负债业务</a:t>
              </a:r>
              <a:endParaRPr lang="zh-CN" altLang="en-US"/>
            </a:p>
          </p:txBody>
        </p:sp>
        <p:grpSp>
          <p:nvGrpSpPr>
            <p:cNvPr id="10019" name="组合 10019"/>
            <p:cNvGrpSpPr/>
            <p:nvPr/>
          </p:nvGrpSpPr>
          <p:grpSpPr>
            <a:xfrm>
              <a:off x="11036300" y="4699000"/>
              <a:ext cx="2400300" cy="2387600"/>
              <a:chOff x="11036300" y="4699000"/>
              <a:chExt cx="2400300" cy="2387600"/>
            </a:xfrm>
          </p:grpSpPr>
          <p:pic>
            <p:nvPicPr>
              <p:cNvPr id="10020" name="image 10020"/>
              <p:cNvPicPr>
                <a:picLocks noChangeAspect="1"/>
              </p:cNvPicPr>
              <p:nvPr/>
            </p:nvPicPr>
            <p:blipFill>
              <a:blip r:embed="rId10020">
                </a:blip>
              <a:srcRect/>
              <a:stretch>
                <a:fillRect/>
              </a:stretch>
            </p:blipFill>
            <p:spPr>
              <a:xfrm rot="0" flipV="0" flipH="0">
                <a:off x="11036300" y="4699000"/>
                <a:ext cx="2400300" cy="2387600"/>
              </a:xfrm>
              <a:prstGeom prst="rect">
                <a:avLst/>
              </a:prstGeom>
            </p:spPr>
          </p:pic>
          <p:pic>
            <p:nvPicPr>
              <p:cNvPr id="10021" name="image 10021"/>
              <p:cNvPicPr>
                <a:picLocks noChangeAspect="1"/>
              </p:cNvPicPr>
              <p:nvPr/>
            </p:nvPicPr>
            <p:blipFill>
              <a:blip r:embed="rId10021">
                </a:blip>
              <a:srcRect/>
              <a:stretch>
                <a:fillRect/>
              </a:stretch>
            </p:blipFill>
            <p:spPr>
              <a:xfrm rot="0" flipV="0" flipH="0">
                <a:off x="11582400" y="5372100"/>
                <a:ext cx="1308100" cy="1041400"/>
              </a:xfrm>
              <a:prstGeom prst="rect">
                <a:avLst/>
              </a:prstGeom>
            </p:spPr>
          </p:pic>
        </p:grpSp>
      </p:grpSp>
      <p:grpSp>
        <p:nvGrpSpPr>
          <p:cNvPr id="10022" name="组合 10022"/>
          <p:cNvGrpSpPr/>
          <p:nvPr/>
        </p:nvGrpSpPr>
        <p:grpSpPr>
          <a:xfrm>
            <a:off x="16256000" y="3924300"/>
            <a:ext cx="6032500" cy="8585200"/>
            <a:chOff x="16256000" y="3924300"/>
            <a:chExt cx="6032500" cy="8585200"/>
          </a:xfrm>
        </p:grpSpPr>
        <p:pic>
          <p:nvPicPr>
            <p:cNvPr id="10023" name="image 10023"/>
            <p:cNvPicPr>
              <a:picLocks noChangeAspect="1"/>
            </p:cNvPicPr>
            <p:nvPr/>
          </p:nvPicPr>
          <p:blipFill>
            <a:blip r:embed="rId10023">
                </a:blip>
            <a:srcRect/>
            <a:stretch>
              <a:fillRect/>
            </a:stretch>
          </p:blipFill>
          <p:spPr>
            <a:xfrm rot="0" flipV="0" flipH="0">
              <a:off x="16256000" y="3924300"/>
              <a:ext cx="6032500" cy="8585200"/>
            </a:xfrm>
            <a:prstGeom prst="rect">
              <a:avLst/>
            </a:prstGeom>
          </p:spPr>
        </p:pic>
        <p:sp>
          <p:nvSpPr>
            <p:cNvPr id="10024" name="Object 10024"/>
            <p:cNvSpPr txBox="1"/>
            <p:nvPr/>
          </p:nvSpPr>
          <p:spPr>
            <a:xfrm>
              <a:off x="17100550" y="9154038"/>
              <a:ext cx="4343400" cy="1409699"/>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结算、代理、担保、金融创新</a:t>
              </a:r>
              <a:endParaRPr lang="zh-CN" altLang="en-US"/>
            </a:p>
          </p:txBody>
        </p:sp>
        <p:sp>
          <p:nvSpPr>
            <p:cNvPr id="10025" name="Object 10025"/>
            <p:cNvSpPr txBox="1"/>
            <p:nvPr/>
          </p:nvSpPr>
          <p:spPr>
            <a:xfrm>
              <a:off x="17100550" y="7736241"/>
              <a:ext cx="43434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中间业务</a:t>
              </a:r>
              <a:endParaRPr lang="zh-CN" altLang="en-US"/>
            </a:p>
          </p:txBody>
        </p:sp>
        <p:grpSp>
          <p:nvGrpSpPr>
            <p:cNvPr id="10026" name="组合 10026"/>
            <p:cNvGrpSpPr/>
            <p:nvPr/>
          </p:nvGrpSpPr>
          <p:grpSpPr>
            <a:xfrm>
              <a:off x="18072100" y="4699000"/>
              <a:ext cx="2400300" cy="2387600"/>
              <a:chOff x="18072100" y="4699000"/>
              <a:chExt cx="2400300" cy="2387600"/>
            </a:xfrm>
          </p:grpSpPr>
          <p:pic>
            <p:nvPicPr>
              <p:cNvPr id="10027" name="image 10027"/>
              <p:cNvPicPr>
                <a:picLocks noChangeAspect="1"/>
              </p:cNvPicPr>
              <p:nvPr/>
            </p:nvPicPr>
            <p:blipFill>
              <a:blip r:embed="rId10027">
                </a:blip>
              <a:srcRect/>
              <a:stretch>
                <a:fillRect/>
              </a:stretch>
            </p:blipFill>
            <p:spPr>
              <a:xfrm rot="0" flipV="0" flipH="0">
                <a:off x="18072100" y="4699000"/>
                <a:ext cx="2400300" cy="2387600"/>
              </a:xfrm>
              <a:prstGeom prst="rect">
                <a:avLst/>
              </a:prstGeom>
            </p:spPr>
          </p:pic>
          <p:pic>
            <p:nvPicPr>
              <p:cNvPr id="10028" name="image 10028"/>
              <p:cNvPicPr>
                <a:picLocks noChangeAspect="1"/>
              </p:cNvPicPr>
              <p:nvPr/>
            </p:nvPicPr>
            <p:blipFill>
              <a:blip r:embed="rId10028">
                </a:blip>
              <a:srcRect/>
              <a:stretch>
                <a:fillRect/>
              </a:stretch>
            </p:blipFill>
            <p:spPr>
              <a:xfrm rot="0" flipV="0" flipH="0">
                <a:off x="18637250" y="5321300"/>
                <a:ext cx="1270000" cy="1155700"/>
              </a:xfrm>
              <a:prstGeom prst="rect">
                <a:avLst/>
              </a:prstGeom>
            </p:spPr>
          </p:pic>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1101" name="Object 1101"/>
          <p:cNvSpPr txBox="1"/>
          <p:nvPr/>
        </p:nvSpPr>
        <p:spPr>
          <a:xfrm>
            <a:off x="6758856" y="3810922"/>
            <a:ext cx="10866287" cy="711199"/>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中间业务-代理基金、代理保险、代理证券、其他业务</a:t>
            </a:r>
            <a:endParaRPr lang="zh-CN" altLang="en-US"/>
          </a:p>
        </p:txBody>
      </p:sp>
      <p:grpSp>
        <p:nvGrpSpPr>
          <p:cNvPr id="1102" name="组合 1102"/>
          <p:cNvGrpSpPr/>
          <p:nvPr/>
        </p:nvGrpSpPr>
        <p:grpSpPr>
          <a:xfrm>
            <a:off x="7988300" y="1142120"/>
            <a:ext cx="8407400" cy="2286879"/>
            <a:chOff x="7988300" y="1142120"/>
            <a:chExt cx="8407400" cy="2286879"/>
          </a:xfrm>
        </p:grpSpPr>
        <p:grpSp>
          <p:nvGrpSpPr>
            <p:cNvPr id="1103" name="组合 1103"/>
            <p:cNvGrpSpPr/>
            <p:nvPr/>
          </p:nvGrpSpPr>
          <p:grpSpPr>
            <a:xfrm>
              <a:off x="7988300" y="1142120"/>
              <a:ext cx="8407400" cy="1537298"/>
              <a:chOff x="7988300" y="1142120"/>
              <a:chExt cx="8407400" cy="1537298"/>
            </a:xfrm>
          </p:grpSpPr>
          <p:sp>
            <p:nvSpPr>
              <p:cNvPr id="1104" name="Object 1104"/>
              <p:cNvSpPr txBox="1"/>
              <p:nvPr/>
            </p:nvSpPr>
            <p:spPr>
              <a:xfrm>
                <a:off x="7988300" y="1065920"/>
                <a:ext cx="840740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中间业务</a:t>
                </a:r>
                <a:endParaRPr lang="zh-CN" altLang="en-US"/>
              </a:p>
            </p:txBody>
          </p:sp>
          <p:sp>
            <p:nvSpPr>
              <p:cNvPr id="1105" name="Object 1105"/>
              <p:cNvSpPr txBox="1"/>
              <p:nvPr/>
            </p:nvSpPr>
            <p:spPr>
              <a:xfrm>
                <a:off x="8059874" y="2146019"/>
                <a:ext cx="8264251"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R"/>
                    <a:ea typeface="OPPOSans-R"/>
                  </a:rPr>
                  <a:t>Intermediary business</a:t>
                </a:r>
                <a:endParaRPr lang="zh-CN" altLang="en-US"/>
              </a:p>
            </p:txBody>
          </p:sp>
        </p:grpSp>
        <p:grpSp>
          <p:nvGrpSpPr>
            <p:cNvPr id="1106" name="组合 1106"/>
            <p:cNvGrpSpPr/>
            <p:nvPr/>
          </p:nvGrpSpPr>
          <p:grpSpPr>
            <a:xfrm>
              <a:off x="11029950" y="2882900"/>
              <a:ext cx="2324100" cy="546100"/>
              <a:chOff x="11029950" y="2882900"/>
              <a:chExt cx="2324100" cy="546100"/>
            </a:xfrm>
          </p:grpSpPr>
          <p:pic>
            <p:nvPicPr>
              <p:cNvPr id="1107" name="image 1107"/>
              <p:cNvPicPr>
                <a:picLocks noChangeAspect="1"/>
              </p:cNvPicPr>
              <p:nvPr/>
            </p:nvPicPr>
            <p:blipFill>
              <a:blip r:embed="rId1107">
                </a:blip>
              <a:srcRect/>
              <a:stretch>
                <a:fillRect/>
              </a:stretch>
            </p:blipFill>
            <p:spPr>
              <a:xfrm rot="0" flipV="0" flipH="0">
                <a:off x="11029950" y="2882900"/>
                <a:ext cx="2324100" cy="546100"/>
              </a:xfrm>
              <a:prstGeom prst="rect">
                <a:avLst/>
              </a:prstGeom>
            </p:spPr>
          </p:pic>
          <p:pic>
            <p:nvPicPr>
              <p:cNvPr id="1108" name="image 1108"/>
              <p:cNvPicPr>
                <a:picLocks noChangeAspect="1"/>
              </p:cNvPicPr>
              <p:nvPr/>
            </p:nvPicPr>
            <p:blipFill>
              <a:blip r:embed="rId1108">
                </a:blip>
              <a:srcRect/>
              <a:stretch>
                <a:fillRect/>
              </a:stretch>
            </p:blipFill>
            <p:spPr>
              <a:xfrm rot="0" flipV="0" flipH="0">
                <a:off x="12807950" y="2882900"/>
                <a:ext cx="546100" cy="546100"/>
              </a:xfrm>
              <a:prstGeom prst="rect">
                <a:avLst/>
              </a:prstGeom>
            </p:spPr>
          </p:pic>
        </p:grpSp>
      </p:grpSp>
      <p:grpSp>
        <p:nvGrpSpPr>
          <p:cNvPr id="1109" name="组合 1109"/>
          <p:cNvGrpSpPr/>
          <p:nvPr/>
        </p:nvGrpSpPr>
        <p:grpSpPr>
          <a:xfrm>
            <a:off x="2272109" y="8056281"/>
            <a:ext cx="6210300" cy="1518325"/>
            <a:chOff x="2272109" y="8056281"/>
            <a:chExt cx="6210300" cy="1518325"/>
          </a:xfrm>
        </p:grpSpPr>
        <p:sp>
          <p:nvSpPr>
            <p:cNvPr id="11010" name="Object 11010"/>
            <p:cNvSpPr txBox="1"/>
            <p:nvPr/>
          </p:nvSpPr>
          <p:spPr>
            <a:xfrm>
              <a:off x="3402409" y="8926907"/>
              <a:ext cx="5232400" cy="571500"/>
            </a:xfrm>
            <a:prstGeom prst="rect">
              <a:avLst/>
            </a:prstGeom>
          </p:spPr>
          <p:txBody>
            <a:bodyPr vert="horz" anchor="t" rtlCol="0" anchorCtr="0">
              <a:noAutofit/>
            </a:bodyPr>
            <a:lstStyle/>
            <a:p>
              <a:pPr algn="r">
                <a:lnSpc>
                  <a:spcPct val="127500"/>
                </a:lnSpc>
              </a:pPr>
              <a:r>
                <a:rPr sz="3000" i="0" b="0" dirty="0" smtClean="0" lang="zh-CN">
                  <a:solidFill>
                    <a:srgbClr val="333333"/>
                  </a:solidFill>
                  <a:latin typeface="OPPOSans-R"/>
                  <a:ea typeface="OPPOSans-R"/>
                </a:rPr>
                <a:t>主要依靠银行自身信誉服务</a:t>
              </a:r>
              <a:endParaRPr lang="zh-CN" altLang="en-US"/>
            </a:p>
          </p:txBody>
        </p:sp>
        <p:sp>
          <p:nvSpPr>
            <p:cNvPr id="11011" name="Object 11011"/>
            <p:cNvSpPr txBox="1"/>
            <p:nvPr/>
          </p:nvSpPr>
          <p:spPr>
            <a:xfrm>
              <a:off x="2170509" y="7980081"/>
              <a:ext cx="6464300" cy="698500"/>
            </a:xfrm>
            <a:prstGeom prst="rect">
              <a:avLst/>
            </a:prstGeom>
          </p:spPr>
          <p:txBody>
            <a:bodyPr vert="horz" anchor="t" rtlCol="0" anchorCtr="0">
              <a:noAutofit/>
            </a:bodyPr>
            <a:lstStyle/>
            <a:p>
              <a:pPr algn="r">
                <a:lnSpc>
                  <a:spcPct val="100000"/>
                </a:lnSpc>
              </a:pPr>
              <a:r>
                <a:rPr sz="4600" i="0" b="0" dirty="0" smtClean="0" lang="zh-CN">
                  <a:solidFill>
                    <a:srgbClr val="030157"/>
                  </a:solidFill>
                  <a:latin typeface="OPPOSans-H"/>
                  <a:ea typeface="OPPOSans-H"/>
                </a:rPr>
                <a:t>02.中间业务特点二</a:t>
              </a:r>
              <a:endParaRPr lang="zh-CN" altLang="en-US"/>
            </a:p>
          </p:txBody>
        </p:sp>
      </p:grpSp>
      <p:grpSp>
        <p:nvGrpSpPr>
          <p:cNvPr id="11012" name="组合 11012"/>
          <p:cNvGrpSpPr/>
          <p:nvPr/>
        </p:nvGrpSpPr>
        <p:grpSpPr>
          <a:xfrm>
            <a:off x="16156979" y="6087781"/>
            <a:ext cx="6686946" cy="1402835"/>
            <a:chOff x="16156979" y="6087781"/>
            <a:chExt cx="6686946" cy="1402835"/>
          </a:xfrm>
        </p:grpSpPr>
        <p:sp>
          <p:nvSpPr>
            <p:cNvPr id="11013" name="Object 11013"/>
            <p:cNvSpPr txBox="1"/>
            <p:nvPr/>
          </p:nvSpPr>
          <p:spPr>
            <a:xfrm>
              <a:off x="16112926" y="6957216"/>
              <a:ext cx="6883400" cy="4572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一般不动用银行自由基金</a:t>
              </a:r>
              <a:endParaRPr lang="zh-CN" altLang="en-US"/>
            </a:p>
          </p:txBody>
        </p:sp>
        <p:sp>
          <p:nvSpPr>
            <p:cNvPr id="11014" name="Object 11014"/>
            <p:cNvSpPr txBox="1"/>
            <p:nvPr/>
          </p:nvSpPr>
          <p:spPr>
            <a:xfrm>
              <a:off x="16055379" y="6011581"/>
              <a:ext cx="6464300" cy="6985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01.中间业务特点一</a:t>
              </a:r>
              <a:endParaRPr lang="zh-CN" altLang="en-US"/>
            </a:p>
          </p:txBody>
        </p:sp>
      </p:grpSp>
      <p:grpSp>
        <p:nvGrpSpPr>
          <p:cNvPr id="11015" name="组合 11015"/>
          <p:cNvGrpSpPr/>
          <p:nvPr/>
        </p:nvGrpSpPr>
        <p:grpSpPr>
          <a:xfrm>
            <a:off x="16156979" y="10024781"/>
            <a:ext cx="6629400" cy="1400652"/>
            <a:chOff x="16156979" y="10024781"/>
            <a:chExt cx="6629400" cy="1400652"/>
          </a:xfrm>
        </p:grpSpPr>
        <p:sp>
          <p:nvSpPr>
            <p:cNvPr id="11016" name="Object 11016"/>
            <p:cNvSpPr txBox="1"/>
            <p:nvPr/>
          </p:nvSpPr>
          <p:spPr>
            <a:xfrm>
              <a:off x="16055379" y="10892033"/>
              <a:ext cx="6883400" cy="457200"/>
            </a:xfrm>
            <a:prstGeom prst="rect">
              <a:avLst/>
            </a:prstGeom>
          </p:spPr>
          <p:txBody>
            <a:bodyPr vert="horz" anchor="t" rtlCol="0" anchorCtr="0">
              <a:noAutofit/>
            </a:bodyPr>
            <a:lstStyle/>
            <a:p>
              <a:pPr algn="l">
                <a:lnSpc>
                  <a:spcPct val="100000"/>
                </a:lnSpc>
              </a:pPr>
              <a:r>
                <a:rPr sz="3000" i="0" b="0" dirty="0" smtClean="0" lang="zh-CN">
                  <a:solidFill>
                    <a:srgbClr val="333333"/>
                  </a:solidFill>
                  <a:latin typeface="OPPOSans-R"/>
                  <a:ea typeface="OPPOSans-R"/>
                </a:rPr>
                <a:t>和科技发展有密切联系</a:t>
              </a:r>
              <a:endParaRPr lang="zh-CN" altLang="en-US"/>
            </a:p>
          </p:txBody>
        </p:sp>
        <p:sp>
          <p:nvSpPr>
            <p:cNvPr id="11017" name="Object 11017"/>
            <p:cNvSpPr txBox="1"/>
            <p:nvPr/>
          </p:nvSpPr>
          <p:spPr>
            <a:xfrm>
              <a:off x="16055379" y="9948581"/>
              <a:ext cx="6464300" cy="6985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03.中间业务特点三</a:t>
              </a:r>
              <a:endParaRPr lang="zh-CN" altLang="en-US"/>
            </a:p>
          </p:txBody>
        </p:sp>
      </p:grpSp>
      <p:grpSp>
        <p:nvGrpSpPr>
          <p:cNvPr id="11018" name="组合 11018"/>
          <p:cNvGrpSpPr/>
          <p:nvPr/>
        </p:nvGrpSpPr>
        <p:grpSpPr>
          <a:xfrm>
            <a:off x="9715500" y="5965356"/>
            <a:ext cx="5143500" cy="6493343"/>
            <a:chOff x="9715500" y="5965356"/>
            <a:chExt cx="5143500" cy="6493343"/>
          </a:xfrm>
        </p:grpSpPr>
        <p:pic>
          <p:nvPicPr>
            <p:cNvPr id="11019" name="image 11019"/>
            <p:cNvPicPr>
              <a:picLocks noChangeAspect="1"/>
            </p:cNvPicPr>
            <p:nvPr/>
          </p:nvPicPr>
          <p:blipFill>
            <a:blip r:embed="rId11019">
                </a:blip>
            <a:srcRect/>
            <a:stretch>
              <a:fillRect/>
            </a:stretch>
          </p:blipFill>
          <p:spPr>
            <a:xfrm rot="0" flipV="0" flipH="0">
              <a:off x="9715500" y="5969000"/>
              <a:ext cx="5143500" cy="6489700"/>
            </a:xfrm>
            <a:prstGeom prst="rect">
              <a:avLst/>
            </a:prstGeom>
          </p:spPr>
        </p:pic>
        <p:sp>
          <p:nvSpPr>
            <p:cNvPr id="11020" name="Object 11020"/>
            <p:cNvSpPr txBox="1"/>
            <p:nvPr/>
          </p:nvSpPr>
          <p:spPr>
            <a:xfrm>
              <a:off x="11064412" y="5889156"/>
              <a:ext cx="2445675" cy="1219200"/>
            </a:xfrm>
            <a:prstGeom prst="rect">
              <a:avLst/>
            </a:prstGeom>
          </p:spPr>
          <p:txBody>
            <a:bodyPr vert="horz" anchor="t" rtlCol="0" anchorCtr="0">
              <a:noAutofit/>
            </a:bodyPr>
            <a:lstStyle/>
            <a:p>
              <a:pPr algn="ctr">
                <a:lnSpc>
                  <a:spcPct val="100000"/>
                </a:lnSpc>
              </a:pPr>
              <a:r>
                <a:rPr sz="8000" i="0" b="0" dirty="0" smtClean="0" lang="zh-CN">
                  <a:solidFill>
                    <a:srgbClr val="333333"/>
                  </a:solidFill>
                  <a:latin typeface="OPPOSans-H"/>
                  <a:ea typeface="OPPOSans-H"/>
                </a:rPr>
                <a:t>01</a:t>
              </a:r>
              <a:endParaRPr lang="zh-CN" altLang="en-US"/>
            </a:p>
          </p:txBody>
        </p:sp>
        <p:sp>
          <p:nvSpPr>
            <p:cNvPr id="11021" name="Object 11021"/>
            <p:cNvSpPr txBox="1"/>
            <p:nvPr/>
          </p:nvSpPr>
          <p:spPr>
            <a:xfrm>
              <a:off x="11055341" y="7984656"/>
              <a:ext cx="2463816" cy="1219200"/>
            </a:xfrm>
            <a:prstGeom prst="rect">
              <a:avLst/>
            </a:prstGeom>
          </p:spPr>
          <p:txBody>
            <a:bodyPr vert="horz" anchor="t" rtlCol="0" anchorCtr="0">
              <a:noAutofit/>
            </a:bodyPr>
            <a:lstStyle/>
            <a:p>
              <a:pPr algn="ctr">
                <a:lnSpc>
                  <a:spcPct val="100000"/>
                </a:lnSpc>
              </a:pPr>
              <a:r>
                <a:rPr sz="8000" i="0" b="0" dirty="0" smtClean="0" lang="zh-CN">
                  <a:solidFill>
                    <a:srgbClr val="333333"/>
                  </a:solidFill>
                  <a:latin typeface="OPPOSans-H"/>
                  <a:ea typeface="OPPOSans-H"/>
                </a:rPr>
                <a:t>02</a:t>
              </a:r>
              <a:endParaRPr lang="zh-CN" altLang="en-US"/>
            </a:p>
          </p:txBody>
        </p:sp>
        <p:sp>
          <p:nvSpPr>
            <p:cNvPr id="11022" name="Object 11022"/>
            <p:cNvSpPr txBox="1"/>
            <p:nvPr/>
          </p:nvSpPr>
          <p:spPr>
            <a:xfrm>
              <a:off x="11139318" y="10080156"/>
              <a:ext cx="2295862" cy="1219200"/>
            </a:xfrm>
            <a:prstGeom prst="rect">
              <a:avLst/>
            </a:prstGeom>
          </p:spPr>
          <p:txBody>
            <a:bodyPr vert="horz" anchor="t" rtlCol="0" anchorCtr="0">
              <a:noAutofit/>
            </a:bodyPr>
            <a:lstStyle/>
            <a:p>
              <a:pPr algn="ctr">
                <a:lnSpc>
                  <a:spcPct val="100000"/>
                </a:lnSpc>
              </a:pPr>
              <a:r>
                <a:rPr sz="8000" i="0" b="0" dirty="0" smtClean="0" lang="zh-CN">
                  <a:solidFill>
                    <a:srgbClr val="333333"/>
                  </a:solidFill>
                  <a:latin typeface="OPPOSans-H"/>
                  <a:ea typeface="OPPOSans-H"/>
                </a:rPr>
                <a:t>03</a:t>
              </a: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1201" name="image 1201"/>
          <p:cNvPicPr>
            <a:picLocks noChangeAspect="1"/>
          </p:cNvPicPr>
          <p:nvPr/>
        </p:nvPicPr>
        <p:blipFill>
          <a:blip r:embed="rId1201">
                </a:blip>
          <a:srcRect/>
          <a:stretch>
            <a:fillRect/>
          </a:stretch>
        </p:blipFill>
        <p:spPr>
          <a:xfrm rot="0" flipV="0" flipH="0">
            <a:off x="10007600" y="4089400"/>
            <a:ext cx="4419600" cy="8890000"/>
          </a:xfrm>
          <a:prstGeom prst="rect">
            <a:avLst/>
          </a:prstGeom>
        </p:spPr>
      </p:pic>
      <p:grpSp>
        <p:nvGrpSpPr>
          <p:cNvPr id="1202" name="组合 1202"/>
          <p:cNvGrpSpPr/>
          <p:nvPr/>
        </p:nvGrpSpPr>
        <p:grpSpPr>
          <a:xfrm>
            <a:off x="6422929" y="1163262"/>
            <a:ext cx="11538141" cy="2286561"/>
            <a:chOff x="6422929" y="1163262"/>
            <a:chExt cx="11538141" cy="2286561"/>
          </a:xfrm>
        </p:grpSpPr>
        <p:grpSp>
          <p:nvGrpSpPr>
            <p:cNvPr id="1203" name="组合 1203"/>
            <p:cNvGrpSpPr/>
            <p:nvPr/>
          </p:nvGrpSpPr>
          <p:grpSpPr>
            <a:xfrm>
              <a:off x="6422929" y="1163262"/>
              <a:ext cx="11538141" cy="1625880"/>
              <a:chOff x="6422929" y="1163262"/>
              <a:chExt cx="11538141" cy="1625880"/>
            </a:xfrm>
          </p:grpSpPr>
          <p:sp>
            <p:nvSpPr>
              <p:cNvPr id="1204" name="Object 1204"/>
              <p:cNvSpPr txBox="1"/>
              <p:nvPr/>
            </p:nvSpPr>
            <p:spPr>
              <a:xfrm>
                <a:off x="6422929" y="1087062"/>
                <a:ext cx="11538141"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对公和对私业务</a:t>
                </a:r>
                <a:endParaRPr lang="zh-CN" altLang="en-US"/>
              </a:p>
            </p:txBody>
          </p:sp>
          <p:sp>
            <p:nvSpPr>
              <p:cNvPr id="1205" name="Object 1205"/>
              <p:cNvSpPr txBox="1"/>
              <p:nvPr/>
            </p:nvSpPr>
            <p:spPr>
              <a:xfrm>
                <a:off x="6422929" y="2166842"/>
                <a:ext cx="11538140"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Public and private business</a:t>
                </a:r>
                <a:endParaRPr lang="zh-CN" altLang="en-US"/>
              </a:p>
            </p:txBody>
          </p:sp>
        </p:grpSp>
        <p:grpSp>
          <p:nvGrpSpPr>
            <p:cNvPr id="1206" name="组合 1206"/>
            <p:cNvGrpSpPr/>
            <p:nvPr/>
          </p:nvGrpSpPr>
          <p:grpSpPr>
            <a:xfrm>
              <a:off x="11023600" y="2903723"/>
              <a:ext cx="2324100" cy="546100"/>
              <a:chOff x="11023600" y="2903723"/>
              <a:chExt cx="2324100" cy="546100"/>
            </a:xfrm>
          </p:grpSpPr>
          <p:pic>
            <p:nvPicPr>
              <p:cNvPr id="1207" name="image 1207"/>
              <p:cNvPicPr>
                <a:picLocks noChangeAspect="1"/>
              </p:cNvPicPr>
              <p:nvPr/>
            </p:nvPicPr>
            <p:blipFill>
              <a:blip r:embed="rId1207">
                </a:blip>
              <a:srcRect/>
              <a:stretch>
                <a:fillRect/>
              </a:stretch>
            </p:blipFill>
            <p:spPr>
              <a:xfrm rot="0" flipV="0" flipH="0">
                <a:off x="11023600" y="2903723"/>
                <a:ext cx="2324100" cy="546100"/>
              </a:xfrm>
              <a:prstGeom prst="rect">
                <a:avLst/>
              </a:prstGeom>
            </p:spPr>
          </p:pic>
          <p:pic>
            <p:nvPicPr>
              <p:cNvPr id="1208" name="image 1208"/>
              <p:cNvPicPr>
                <a:picLocks noChangeAspect="1"/>
              </p:cNvPicPr>
              <p:nvPr/>
            </p:nvPicPr>
            <p:blipFill>
              <a:blip r:embed="rId1208">
                </a:blip>
              <a:srcRect/>
              <a:stretch>
                <a:fillRect/>
              </a:stretch>
            </p:blipFill>
            <p:spPr>
              <a:xfrm rot="0" flipV="0" flipH="0">
                <a:off x="12801600" y="2903723"/>
                <a:ext cx="546100" cy="546100"/>
              </a:xfrm>
              <a:prstGeom prst="rect">
                <a:avLst/>
              </a:prstGeom>
            </p:spPr>
          </p:pic>
        </p:grpSp>
      </p:grpSp>
      <p:grpSp>
        <p:nvGrpSpPr>
          <p:cNvPr id="1209" name="组合 1209"/>
          <p:cNvGrpSpPr/>
          <p:nvPr/>
        </p:nvGrpSpPr>
        <p:grpSpPr>
          <a:xfrm>
            <a:off x="2768798" y="7404004"/>
            <a:ext cx="6210300" cy="2684264"/>
            <a:chOff x="2768798" y="7404004"/>
            <a:chExt cx="6210300" cy="2684264"/>
          </a:xfrm>
        </p:grpSpPr>
        <p:sp>
          <p:nvSpPr>
            <p:cNvPr id="12010" name="Object 12010"/>
            <p:cNvSpPr txBox="1"/>
            <p:nvPr/>
          </p:nvSpPr>
          <p:spPr>
            <a:xfrm>
              <a:off x="3187898" y="8272169"/>
              <a:ext cx="5943600" cy="1739900"/>
            </a:xfrm>
            <a:prstGeom prst="rect">
              <a:avLst/>
            </a:prstGeom>
          </p:spPr>
          <p:txBody>
            <a:bodyPr vert="horz" anchor="t" rtlCol="0" anchorCtr="0">
              <a:noAutofit/>
            </a:bodyPr>
            <a:lstStyle/>
            <a:p>
              <a:pPr algn="r">
                <a:lnSpc>
                  <a:spcPct val="106666"/>
                </a:lnSpc>
              </a:pPr>
              <a:r>
                <a:rPr sz="3600" i="0" b="0" dirty="0" smtClean="0" lang="zh-CN">
                  <a:solidFill>
                    <a:srgbClr val="333333"/>
                  </a:solidFill>
                  <a:latin typeface="OPPOSans-R"/>
                  <a:ea typeface="OPPOSans-R"/>
                </a:rPr>
                <a:t>个人储蓄业务、个人消费业务、个人外汇业务、个人中间业务、个人电子银行</a:t>
              </a:r>
              <a:endParaRPr lang="zh-CN" altLang="en-US"/>
            </a:p>
          </p:txBody>
        </p:sp>
        <p:sp>
          <p:nvSpPr>
            <p:cNvPr id="12011" name="Object 12011"/>
            <p:cNvSpPr txBox="1"/>
            <p:nvPr/>
          </p:nvSpPr>
          <p:spPr>
            <a:xfrm>
              <a:off x="2667198" y="7327804"/>
              <a:ext cx="64643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02.对私业务</a:t>
              </a:r>
              <a:endParaRPr lang="zh-CN" altLang="en-US"/>
            </a:p>
          </p:txBody>
        </p:sp>
      </p:grpSp>
      <p:grpSp>
        <p:nvGrpSpPr>
          <p:cNvPr id="12012" name="组合 12012"/>
          <p:cNvGrpSpPr/>
          <p:nvPr/>
        </p:nvGrpSpPr>
        <p:grpSpPr>
          <a:xfrm>
            <a:off x="15394979" y="4258981"/>
            <a:ext cx="6210300" cy="3255764"/>
            <a:chOff x="15394979" y="4258981"/>
            <a:chExt cx="6210300" cy="3255764"/>
          </a:xfrm>
        </p:grpSpPr>
        <p:sp>
          <p:nvSpPr>
            <p:cNvPr id="12013" name="Object 12013"/>
            <p:cNvSpPr txBox="1"/>
            <p:nvPr/>
          </p:nvSpPr>
          <p:spPr>
            <a:xfrm>
              <a:off x="15354101" y="5127145"/>
              <a:ext cx="5918200" cy="2311400"/>
            </a:xfrm>
            <a:prstGeom prst="rect">
              <a:avLst/>
            </a:prstGeom>
          </p:spPr>
          <p:txBody>
            <a:bodyPr vert="horz" anchor="t" rtlCol="0" anchorCtr="0">
              <a:noAutofit/>
            </a:bodyPr>
            <a:lstStyle/>
            <a:p>
              <a:pPr algn="l">
                <a:lnSpc>
                  <a:spcPct val="106666"/>
                </a:lnSpc>
              </a:pPr>
              <a:r>
                <a:rPr sz="3600" i="0" b="0" dirty="0" smtClean="0" lang="zh-CN">
                  <a:solidFill>
                    <a:srgbClr val="333333"/>
                  </a:solidFill>
                  <a:latin typeface="OPPOSans-R"/>
                  <a:ea typeface="OPPOSans-R"/>
                </a:rPr>
                <a:t>对公存款、融资业务、票据业务、国际业务、结算业务、投资银行业务、资产托管业务、机构金融业务</a:t>
              </a:r>
              <a:endParaRPr lang="zh-CN" altLang="en-US"/>
            </a:p>
          </p:txBody>
        </p:sp>
        <p:sp>
          <p:nvSpPr>
            <p:cNvPr id="12014" name="Object 12014"/>
            <p:cNvSpPr txBox="1"/>
            <p:nvPr/>
          </p:nvSpPr>
          <p:spPr>
            <a:xfrm>
              <a:off x="15293379" y="4182781"/>
              <a:ext cx="64643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01.对公业务</a:t>
              </a: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grpSp>
        <p:nvGrpSpPr>
          <p:cNvPr id="1301" name="组合 1301"/>
          <p:cNvGrpSpPr/>
          <p:nvPr/>
        </p:nvGrpSpPr>
        <p:grpSpPr>
          <a:xfrm>
            <a:off x="6643592" y="1110714"/>
            <a:ext cx="11084115" cy="2318285"/>
            <a:chOff x="6643592" y="1110714"/>
            <a:chExt cx="11084115" cy="2318285"/>
          </a:xfrm>
        </p:grpSpPr>
        <p:grpSp>
          <p:nvGrpSpPr>
            <p:cNvPr id="1302" name="组合 1302"/>
            <p:cNvGrpSpPr/>
            <p:nvPr/>
          </p:nvGrpSpPr>
          <p:grpSpPr>
            <a:xfrm>
              <a:off x="6643592" y="1110714"/>
              <a:ext cx="11084115" cy="1620919"/>
              <a:chOff x="6643592" y="1110714"/>
              <a:chExt cx="11084115" cy="1620919"/>
            </a:xfrm>
          </p:grpSpPr>
          <p:sp>
            <p:nvSpPr>
              <p:cNvPr id="1303" name="Object 1303"/>
              <p:cNvSpPr txBox="1"/>
              <p:nvPr/>
            </p:nvSpPr>
            <p:spPr>
              <a:xfrm>
                <a:off x="6643592" y="1034514"/>
                <a:ext cx="11084115"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储蓄业务特征</a:t>
                </a:r>
                <a:endParaRPr lang="zh-CN" altLang="en-US"/>
              </a:p>
            </p:txBody>
          </p:sp>
          <p:sp>
            <p:nvSpPr>
              <p:cNvPr id="1304" name="Object 1304"/>
              <p:cNvSpPr txBox="1"/>
              <p:nvPr/>
            </p:nvSpPr>
            <p:spPr>
              <a:xfrm>
                <a:off x="6643592" y="2109333"/>
                <a:ext cx="11084115"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Characteristics of savings Business</a:t>
                </a:r>
                <a:endParaRPr lang="zh-CN" altLang="en-US"/>
              </a:p>
            </p:txBody>
          </p:sp>
        </p:grpSp>
        <p:grpSp>
          <p:nvGrpSpPr>
            <p:cNvPr id="1305" name="组合 1305"/>
            <p:cNvGrpSpPr/>
            <p:nvPr/>
          </p:nvGrpSpPr>
          <p:grpSpPr>
            <a:xfrm>
              <a:off x="11023600" y="2882900"/>
              <a:ext cx="2324100" cy="546100"/>
              <a:chOff x="11023600" y="2882900"/>
              <a:chExt cx="2324100" cy="546100"/>
            </a:xfrm>
          </p:grpSpPr>
          <p:pic>
            <p:nvPicPr>
              <p:cNvPr id="1306" name="image 1306"/>
              <p:cNvPicPr>
                <a:picLocks noChangeAspect="1"/>
              </p:cNvPicPr>
              <p:nvPr/>
            </p:nvPicPr>
            <p:blipFill>
              <a:blip r:embed="rId1306">
                </a:blip>
              <a:srcRect/>
              <a:stretch>
                <a:fillRect/>
              </a:stretch>
            </p:blipFill>
            <p:spPr>
              <a:xfrm rot="0" flipV="0" flipH="0">
                <a:off x="11023600" y="2882900"/>
                <a:ext cx="2324100" cy="546100"/>
              </a:xfrm>
              <a:prstGeom prst="rect">
                <a:avLst/>
              </a:prstGeom>
            </p:spPr>
          </p:pic>
          <p:pic>
            <p:nvPicPr>
              <p:cNvPr id="1307" name="image 1307"/>
              <p:cNvPicPr>
                <a:picLocks noChangeAspect="1"/>
              </p:cNvPicPr>
              <p:nvPr/>
            </p:nvPicPr>
            <p:blipFill>
              <a:blip r:embed="rId1307">
                </a:blip>
              <a:srcRect/>
              <a:stretch>
                <a:fillRect/>
              </a:stretch>
            </p:blipFill>
            <p:spPr>
              <a:xfrm rot="0" flipV="0" flipH="0">
                <a:off x="12801600" y="2882900"/>
                <a:ext cx="546100" cy="546100"/>
              </a:xfrm>
              <a:prstGeom prst="rect">
                <a:avLst/>
              </a:prstGeom>
            </p:spPr>
          </p:pic>
        </p:grpSp>
      </p:grpSp>
      <p:grpSp>
        <p:nvGrpSpPr>
          <p:cNvPr id="1308" name="组合 1308"/>
          <p:cNvGrpSpPr/>
          <p:nvPr/>
        </p:nvGrpSpPr>
        <p:grpSpPr>
          <a:xfrm>
            <a:off x="1830585" y="5191835"/>
            <a:ext cx="5842000" cy="2414149"/>
            <a:chOff x="1830585" y="5191835"/>
            <a:chExt cx="5842000" cy="2414149"/>
          </a:xfrm>
        </p:grpSpPr>
        <p:sp>
          <p:nvSpPr>
            <p:cNvPr id="1309" name="Object 1309"/>
            <p:cNvSpPr txBox="1"/>
            <p:nvPr/>
          </p:nvSpPr>
          <p:spPr>
            <a:xfrm>
              <a:off x="2109985" y="5967684"/>
              <a:ext cx="5715000" cy="1562099"/>
            </a:xfrm>
            <a:prstGeom prst="rect">
              <a:avLst/>
            </a:prstGeom>
          </p:spPr>
          <p:txBody>
            <a:bodyPr vert="horz" anchor="t" rtlCol="0" anchorCtr="0">
              <a:noAutofit/>
            </a:bodyPr>
            <a:lstStyle/>
            <a:p>
              <a:pPr algn="r">
                <a:lnSpc>
                  <a:spcPct val="116666"/>
                </a:lnSpc>
              </a:pPr>
              <a:r>
                <a:rPr sz="3000" i="0" b="0" dirty="0" smtClean="0" lang="zh-CN">
                  <a:solidFill>
                    <a:srgbClr val="333333"/>
                  </a:solidFill>
                  <a:latin typeface="OPPOSans-R"/>
                  <a:ea typeface="OPPOSans-R"/>
                </a:rPr>
                <a:t>个人将人民币存入银行，享受银行给与的利息  不限存期，随时存取</a:t>
              </a:r>
              <a:endParaRPr lang="zh-CN" altLang="en-US"/>
            </a:p>
          </p:txBody>
        </p:sp>
        <p:sp>
          <p:nvSpPr>
            <p:cNvPr id="13010" name="Object 13010"/>
            <p:cNvSpPr txBox="1"/>
            <p:nvPr/>
          </p:nvSpPr>
          <p:spPr>
            <a:xfrm>
              <a:off x="1728985" y="5115635"/>
              <a:ext cx="60960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活期储蓄</a:t>
              </a:r>
              <a:endParaRPr lang="zh-CN" altLang="en-US"/>
            </a:p>
          </p:txBody>
        </p:sp>
      </p:grpSp>
      <p:grpSp>
        <p:nvGrpSpPr>
          <p:cNvPr id="13011" name="组合 13011"/>
          <p:cNvGrpSpPr/>
          <p:nvPr/>
        </p:nvGrpSpPr>
        <p:grpSpPr>
          <a:xfrm>
            <a:off x="1652785" y="8481712"/>
            <a:ext cx="6019800" cy="2523411"/>
            <a:chOff x="1652785" y="8481712"/>
            <a:chExt cx="6019800" cy="2523411"/>
          </a:xfrm>
        </p:grpSpPr>
        <p:sp>
          <p:nvSpPr>
            <p:cNvPr id="13012" name="Object 13012"/>
            <p:cNvSpPr txBox="1"/>
            <p:nvPr/>
          </p:nvSpPr>
          <p:spPr>
            <a:xfrm>
              <a:off x="2109985" y="9366824"/>
              <a:ext cx="5715000" cy="1562099"/>
            </a:xfrm>
            <a:prstGeom prst="rect">
              <a:avLst/>
            </a:prstGeom>
          </p:spPr>
          <p:txBody>
            <a:bodyPr vert="horz" anchor="t" rtlCol="0" anchorCtr="0">
              <a:noAutofit/>
            </a:bodyPr>
            <a:lstStyle/>
            <a:p>
              <a:pPr algn="r">
                <a:lnSpc>
                  <a:spcPct val="116666"/>
                </a:lnSpc>
              </a:pPr>
              <a:r>
                <a:rPr sz="3000" i="0" b="0" dirty="0" smtClean="0" lang="zh-CN">
                  <a:solidFill>
                    <a:srgbClr val="333333"/>
                  </a:solidFill>
                  <a:latin typeface="OPPOSans-R"/>
                  <a:ea typeface="OPPOSans-R"/>
                </a:rPr>
                <a:t>个人将人民币存入银行，享受银行给与的利息  不能确定使用时间的存款</a:t>
              </a:r>
              <a:endParaRPr lang="zh-CN" altLang="en-US"/>
            </a:p>
          </p:txBody>
        </p:sp>
        <p:sp>
          <p:nvSpPr>
            <p:cNvPr id="13013" name="Object 13013"/>
            <p:cNvSpPr txBox="1"/>
            <p:nvPr/>
          </p:nvSpPr>
          <p:spPr>
            <a:xfrm>
              <a:off x="1551185" y="8405512"/>
              <a:ext cx="62738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定活两便</a:t>
              </a:r>
              <a:endParaRPr lang="zh-CN" altLang="en-US"/>
            </a:p>
          </p:txBody>
        </p:sp>
      </p:grpSp>
      <p:grpSp>
        <p:nvGrpSpPr>
          <p:cNvPr id="13014" name="组合 13014"/>
          <p:cNvGrpSpPr/>
          <p:nvPr/>
        </p:nvGrpSpPr>
        <p:grpSpPr>
          <a:xfrm>
            <a:off x="16118284" y="5191835"/>
            <a:ext cx="5842000" cy="2539088"/>
            <a:chOff x="16118284" y="5191835"/>
            <a:chExt cx="5842000" cy="2539088"/>
          </a:xfrm>
        </p:grpSpPr>
        <p:sp>
          <p:nvSpPr>
            <p:cNvPr id="13015" name="Object 13015"/>
            <p:cNvSpPr txBox="1"/>
            <p:nvPr/>
          </p:nvSpPr>
          <p:spPr>
            <a:xfrm>
              <a:off x="16016684" y="6092624"/>
              <a:ext cx="5715000" cy="1562099"/>
            </a:xfrm>
            <a:prstGeom prst="rect">
              <a:avLst/>
            </a:prstGeom>
          </p:spPr>
          <p:txBody>
            <a:bodyPr vert="horz" anchor="t" rtlCol="0" anchorCtr="0">
              <a:noAutofit/>
            </a:bodyPr>
            <a:lstStyle/>
            <a:p>
              <a:pPr algn="l">
                <a:lnSpc>
                  <a:spcPct val="116666"/>
                </a:lnSpc>
              </a:pPr>
              <a:r>
                <a:rPr sz="3000" i="0" b="0" dirty="0" smtClean="0" lang="zh-CN">
                  <a:solidFill>
                    <a:srgbClr val="333333"/>
                  </a:solidFill>
                  <a:latin typeface="OPPOSans-R"/>
                  <a:ea typeface="OPPOSans-R"/>
                </a:rPr>
                <a:t>个人将人民币存入银行，享受银行给与的利息  设定时间进行存款</a:t>
              </a:r>
              <a:endParaRPr lang="zh-CN" altLang="en-US"/>
            </a:p>
          </p:txBody>
        </p:sp>
        <p:sp>
          <p:nvSpPr>
            <p:cNvPr id="13016" name="Object 13016"/>
            <p:cNvSpPr txBox="1"/>
            <p:nvPr/>
          </p:nvSpPr>
          <p:spPr>
            <a:xfrm>
              <a:off x="16016684" y="5115635"/>
              <a:ext cx="6096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定期储蓄 </a:t>
              </a:r>
              <a:endParaRPr lang="zh-CN" altLang="en-US"/>
            </a:p>
          </p:txBody>
        </p:sp>
      </p:grpSp>
      <p:grpSp>
        <p:nvGrpSpPr>
          <p:cNvPr id="13017" name="组合 13017"/>
          <p:cNvGrpSpPr/>
          <p:nvPr/>
        </p:nvGrpSpPr>
        <p:grpSpPr>
          <a:xfrm>
            <a:off x="16117490" y="8481712"/>
            <a:ext cx="5842000" cy="2548811"/>
            <a:chOff x="16117490" y="8481712"/>
            <a:chExt cx="5842000" cy="2548811"/>
          </a:xfrm>
        </p:grpSpPr>
        <p:sp>
          <p:nvSpPr>
            <p:cNvPr id="13018" name="Object 13018"/>
            <p:cNvSpPr txBox="1"/>
            <p:nvPr/>
          </p:nvSpPr>
          <p:spPr>
            <a:xfrm>
              <a:off x="16015890" y="9392224"/>
              <a:ext cx="5715000" cy="1562099"/>
            </a:xfrm>
            <a:prstGeom prst="rect">
              <a:avLst/>
            </a:prstGeom>
          </p:spPr>
          <p:txBody>
            <a:bodyPr vert="horz" anchor="t" rtlCol="0" anchorCtr="0">
              <a:noAutofit/>
            </a:bodyPr>
            <a:lstStyle/>
            <a:p>
              <a:pPr algn="l">
                <a:lnSpc>
                  <a:spcPct val="116666"/>
                </a:lnSpc>
              </a:pPr>
              <a:r>
                <a:rPr sz="3000" i="0" b="0" dirty="0" smtClean="0" lang="zh-CN">
                  <a:solidFill>
                    <a:srgbClr val="333333"/>
                  </a:solidFill>
                  <a:latin typeface="OPPOSans-R"/>
                  <a:ea typeface="OPPOSans-R"/>
                </a:rPr>
                <a:t>个人将人民币存入银行，享受银行给与的利息  约定存款金额，每月按时存款，到期合并支取</a:t>
              </a:r>
              <a:endParaRPr lang="zh-CN" altLang="en-US"/>
            </a:p>
          </p:txBody>
        </p:sp>
        <p:sp>
          <p:nvSpPr>
            <p:cNvPr id="13019" name="Object 13019"/>
            <p:cNvSpPr txBox="1"/>
            <p:nvPr/>
          </p:nvSpPr>
          <p:spPr>
            <a:xfrm>
              <a:off x="16015890" y="8405512"/>
              <a:ext cx="6096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零存整取</a:t>
              </a:r>
              <a:endParaRPr lang="zh-CN" altLang="en-US"/>
            </a:p>
          </p:txBody>
        </p:sp>
      </p:grpSp>
      <p:grpSp>
        <p:nvGrpSpPr>
          <p:cNvPr id="13020" name="组合 13020"/>
          <p:cNvGrpSpPr/>
          <p:nvPr/>
        </p:nvGrpSpPr>
        <p:grpSpPr>
          <a:xfrm>
            <a:off x="8420100" y="4254500"/>
            <a:ext cx="7175500" cy="7162800"/>
            <a:chOff x="8420100" y="4254500"/>
            <a:chExt cx="7175500" cy="7162800"/>
          </a:xfrm>
        </p:grpSpPr>
        <p:pic>
          <p:nvPicPr>
            <p:cNvPr id="13021" name="image 13021"/>
            <p:cNvPicPr>
              <a:picLocks noChangeAspect="1"/>
            </p:cNvPicPr>
            <p:nvPr/>
          </p:nvPicPr>
          <p:blipFill>
            <a:blip r:embed="rId13021">
                </a:blip>
            <a:srcRect/>
            <a:stretch>
              <a:fillRect/>
            </a:stretch>
          </p:blipFill>
          <p:spPr>
            <a:xfrm rot="0" flipV="0" flipH="0">
              <a:off x="8420100" y="4254500"/>
              <a:ext cx="3810000" cy="3911600"/>
            </a:xfrm>
            <a:prstGeom prst="rect">
              <a:avLst/>
            </a:prstGeom>
          </p:spPr>
        </p:pic>
        <p:pic>
          <p:nvPicPr>
            <p:cNvPr id="13022" name="image 13022"/>
            <p:cNvPicPr>
              <a:picLocks noChangeAspect="1"/>
            </p:cNvPicPr>
            <p:nvPr/>
          </p:nvPicPr>
          <p:blipFill>
            <a:blip r:embed="rId13022">
                </a:blip>
            <a:srcRect/>
            <a:stretch>
              <a:fillRect/>
            </a:stretch>
          </p:blipFill>
          <p:spPr>
            <a:xfrm rot="0" flipV="0" flipH="0">
              <a:off x="9271000" y="5092700"/>
              <a:ext cx="6324600" cy="6324600"/>
            </a:xfrm>
            <a:prstGeom prst="rect">
              <a:avLst/>
            </a:prstGeom>
          </p:spPr>
        </p:pic>
        <p:sp>
          <p:nvSpPr>
            <p:cNvPr id="13023" name="Object 13023"/>
            <p:cNvSpPr txBox="1"/>
            <p:nvPr/>
          </p:nvSpPr>
          <p:spPr>
            <a:xfrm>
              <a:off x="10433843" y="6029866"/>
              <a:ext cx="1473200" cy="1765300"/>
            </a:xfrm>
            <a:prstGeom prst="rect">
              <a:avLst/>
            </a:prstGeom>
          </p:spPr>
          <p:txBody>
            <a:bodyPr vert="horz" anchor="t" rtlCol="0" anchorCtr="0">
              <a:noAutofit/>
            </a:bodyPr>
            <a:lstStyle/>
            <a:p>
              <a:pPr algn="r">
                <a:lnSpc>
                  <a:spcPct val="100000"/>
                </a:lnSpc>
              </a:pPr>
              <a:r>
                <a:rPr sz="11600" i="0" b="0" dirty="0" smtClean="0" lang="zh-CN">
                  <a:solidFill>
                    <a:srgbClr val="FFFFFF"/>
                  </a:solidFill>
                  <a:latin typeface="OPPOSans-H"/>
                  <a:ea typeface="OPPOSans-H"/>
                </a:rPr>
                <a:t>A</a:t>
              </a:r>
              <a:endParaRPr lang="zh-CN" altLang="en-US"/>
            </a:p>
          </p:txBody>
        </p:sp>
        <p:sp>
          <p:nvSpPr>
            <p:cNvPr id="13024" name="Object 13024"/>
            <p:cNvSpPr txBox="1"/>
            <p:nvPr/>
          </p:nvSpPr>
          <p:spPr>
            <a:xfrm>
              <a:off x="10516393" y="8696866"/>
              <a:ext cx="1397000" cy="1765300"/>
            </a:xfrm>
            <a:prstGeom prst="rect">
              <a:avLst/>
            </a:prstGeom>
          </p:spPr>
          <p:txBody>
            <a:bodyPr vert="horz" anchor="t" rtlCol="0" anchorCtr="0">
              <a:noAutofit/>
            </a:bodyPr>
            <a:lstStyle/>
            <a:p>
              <a:pPr algn="r">
                <a:lnSpc>
                  <a:spcPct val="100000"/>
                </a:lnSpc>
              </a:pPr>
              <a:r>
                <a:rPr sz="11600" i="0" b="0" dirty="0" smtClean="0" lang="zh-CN">
                  <a:solidFill>
                    <a:srgbClr val="FFFFFF"/>
                  </a:solidFill>
                  <a:latin typeface="OPPOSans-H"/>
                  <a:ea typeface="OPPOSans-H"/>
                </a:rPr>
                <a:t>B</a:t>
              </a:r>
              <a:endParaRPr lang="zh-CN" altLang="en-US"/>
            </a:p>
          </p:txBody>
        </p:sp>
        <p:sp>
          <p:nvSpPr>
            <p:cNvPr id="13025" name="Object 13025"/>
            <p:cNvSpPr txBox="1"/>
            <p:nvPr/>
          </p:nvSpPr>
          <p:spPr>
            <a:xfrm>
              <a:off x="12876014" y="6023516"/>
              <a:ext cx="1447800" cy="1765300"/>
            </a:xfrm>
            <a:prstGeom prst="rect">
              <a:avLst/>
            </a:prstGeom>
          </p:spPr>
          <p:txBody>
            <a:bodyPr vert="horz" anchor="t" rtlCol="0" anchorCtr="0">
              <a:noAutofit/>
            </a:bodyPr>
            <a:lstStyle/>
            <a:p>
              <a:pPr algn="l">
                <a:lnSpc>
                  <a:spcPct val="100000"/>
                </a:lnSpc>
              </a:pPr>
              <a:r>
                <a:rPr sz="11600" i="0" b="0" dirty="0" smtClean="0" lang="zh-CN">
                  <a:solidFill>
                    <a:srgbClr val="FFFFFF"/>
                  </a:solidFill>
                  <a:latin typeface="OPPOSans-H"/>
                  <a:ea typeface="OPPOSans-H"/>
                </a:rPr>
                <a:t>C</a:t>
              </a:r>
              <a:endParaRPr lang="zh-CN" altLang="en-US"/>
            </a:p>
          </p:txBody>
        </p:sp>
        <p:sp>
          <p:nvSpPr>
            <p:cNvPr id="13026" name="Object 13026"/>
            <p:cNvSpPr txBox="1"/>
            <p:nvPr/>
          </p:nvSpPr>
          <p:spPr>
            <a:xfrm>
              <a:off x="12802393" y="8696866"/>
              <a:ext cx="1524000" cy="1765300"/>
            </a:xfrm>
            <a:prstGeom prst="rect">
              <a:avLst/>
            </a:prstGeom>
          </p:spPr>
          <p:txBody>
            <a:bodyPr vert="horz" anchor="t" rtlCol="0" anchorCtr="0">
              <a:noAutofit/>
            </a:bodyPr>
            <a:lstStyle/>
            <a:p>
              <a:pPr algn="l">
                <a:lnSpc>
                  <a:spcPct val="100000"/>
                </a:lnSpc>
              </a:pPr>
              <a:r>
                <a:rPr sz="11600" i="0" b="0" dirty="0" smtClean="0" lang="zh-CN">
                  <a:solidFill>
                    <a:srgbClr val="FFFFFF"/>
                  </a:solidFill>
                  <a:latin typeface="OPPOSans-H"/>
                  <a:ea typeface="OPPOSans-H"/>
                </a:rPr>
                <a:t>D</a:t>
              </a: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grpSp>
        <p:nvGrpSpPr>
          <p:cNvPr id="1401" name="组合 1401"/>
          <p:cNvGrpSpPr/>
          <p:nvPr/>
        </p:nvGrpSpPr>
        <p:grpSpPr>
          <a:xfrm>
            <a:off x="5842000" y="1058828"/>
            <a:ext cx="12700000" cy="2370171"/>
            <a:chOff x="5842000" y="1058828"/>
            <a:chExt cx="12700000" cy="2370171"/>
          </a:xfrm>
        </p:grpSpPr>
        <p:grpSp>
          <p:nvGrpSpPr>
            <p:cNvPr id="1402" name="组合 1402"/>
            <p:cNvGrpSpPr/>
            <p:nvPr/>
          </p:nvGrpSpPr>
          <p:grpSpPr>
            <a:xfrm>
              <a:off x="5842000" y="1058828"/>
              <a:ext cx="12700000" cy="1714452"/>
              <a:chOff x="5842000" y="1058828"/>
              <a:chExt cx="12700000" cy="1714452"/>
            </a:xfrm>
          </p:grpSpPr>
          <p:sp>
            <p:nvSpPr>
              <p:cNvPr id="1403" name="Object 1403"/>
              <p:cNvSpPr txBox="1"/>
              <p:nvPr/>
            </p:nvSpPr>
            <p:spPr>
              <a:xfrm>
                <a:off x="5842000" y="982628"/>
                <a:ext cx="1270000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外汇业务特征</a:t>
                </a:r>
                <a:endParaRPr lang="zh-CN" altLang="en-US"/>
              </a:p>
            </p:txBody>
          </p:sp>
          <p:sp>
            <p:nvSpPr>
              <p:cNvPr id="1404" name="Object 1404"/>
              <p:cNvSpPr txBox="1"/>
              <p:nvPr/>
            </p:nvSpPr>
            <p:spPr>
              <a:xfrm>
                <a:off x="5842000" y="2150980"/>
                <a:ext cx="12700000"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Characteristics of Foreign Exchange business</a:t>
                </a:r>
                <a:endParaRPr lang="zh-CN" altLang="en-US"/>
              </a:p>
            </p:txBody>
          </p:sp>
        </p:grpSp>
        <p:grpSp>
          <p:nvGrpSpPr>
            <p:cNvPr id="1405" name="组合 1405"/>
            <p:cNvGrpSpPr/>
            <p:nvPr/>
          </p:nvGrpSpPr>
          <p:grpSpPr>
            <a:xfrm>
              <a:off x="11023600" y="2882900"/>
              <a:ext cx="2324100" cy="546100"/>
              <a:chOff x="11023600" y="2882900"/>
              <a:chExt cx="2324100" cy="546100"/>
            </a:xfrm>
          </p:grpSpPr>
          <p:pic>
            <p:nvPicPr>
              <p:cNvPr id="1406" name="image 1406"/>
              <p:cNvPicPr>
                <a:picLocks noChangeAspect="1"/>
              </p:cNvPicPr>
              <p:nvPr/>
            </p:nvPicPr>
            <p:blipFill>
              <a:blip r:embed="rId1406">
                </a:blip>
              <a:srcRect/>
              <a:stretch>
                <a:fillRect/>
              </a:stretch>
            </p:blipFill>
            <p:spPr>
              <a:xfrm rot="0" flipV="0" flipH="0">
                <a:off x="11023600" y="2882900"/>
                <a:ext cx="2324100" cy="546100"/>
              </a:xfrm>
              <a:prstGeom prst="rect">
                <a:avLst/>
              </a:prstGeom>
            </p:spPr>
          </p:pic>
          <p:pic>
            <p:nvPicPr>
              <p:cNvPr id="1407" name="image 1407"/>
              <p:cNvPicPr>
                <a:picLocks noChangeAspect="1"/>
              </p:cNvPicPr>
              <p:nvPr/>
            </p:nvPicPr>
            <p:blipFill>
              <a:blip r:embed="rId1407">
                </a:blip>
              <a:srcRect/>
              <a:stretch>
                <a:fillRect/>
              </a:stretch>
            </p:blipFill>
            <p:spPr>
              <a:xfrm rot="0" flipV="0" flipH="0">
                <a:off x="12801600" y="2882900"/>
                <a:ext cx="546100" cy="546100"/>
              </a:xfrm>
              <a:prstGeom prst="rect">
                <a:avLst/>
              </a:prstGeom>
            </p:spPr>
          </p:pic>
        </p:grpSp>
      </p:grpSp>
      <p:grpSp>
        <p:nvGrpSpPr>
          <p:cNvPr id="1408" name="组合 1408"/>
          <p:cNvGrpSpPr/>
          <p:nvPr/>
        </p:nvGrpSpPr>
        <p:grpSpPr>
          <a:xfrm>
            <a:off x="9347200" y="4889500"/>
            <a:ext cx="5359400" cy="6883400"/>
            <a:chOff x="9347200" y="4889500"/>
            <a:chExt cx="5359400" cy="6883400"/>
          </a:xfrm>
        </p:grpSpPr>
        <p:grpSp>
          <p:nvGrpSpPr>
            <p:cNvPr id="1409" name="组合 1409"/>
            <p:cNvGrpSpPr/>
            <p:nvPr/>
          </p:nvGrpSpPr>
          <p:grpSpPr>
            <a:xfrm>
              <a:off x="9639300" y="4889500"/>
              <a:ext cx="5067300" cy="3175000"/>
              <a:chOff x="9639300" y="4889500"/>
              <a:chExt cx="5067300" cy="3175000"/>
            </a:xfrm>
          </p:grpSpPr>
          <p:pic>
            <p:nvPicPr>
              <p:cNvPr id="14010" name="image 14010"/>
              <p:cNvPicPr>
                <a:picLocks noChangeAspect="1"/>
              </p:cNvPicPr>
              <p:nvPr/>
            </p:nvPicPr>
            <p:blipFill>
              <a:blip r:embed="rId14010">
                </a:blip>
              <a:srcRect/>
              <a:stretch>
                <a:fillRect/>
              </a:stretch>
            </p:blipFill>
            <p:spPr>
              <a:xfrm rot="0" flipV="0" flipH="0">
                <a:off x="11163300" y="4953000"/>
                <a:ext cx="3543300" cy="3111500"/>
              </a:xfrm>
              <a:prstGeom prst="rect">
                <a:avLst/>
              </a:prstGeom>
            </p:spPr>
          </p:pic>
          <p:pic>
            <p:nvPicPr>
              <p:cNvPr id="14011" name="image 14011"/>
              <p:cNvPicPr>
                <a:picLocks noChangeAspect="1"/>
              </p:cNvPicPr>
              <p:nvPr/>
            </p:nvPicPr>
            <p:blipFill>
              <a:blip r:embed="rId14011">
                </a:blip>
              <a:srcRect/>
              <a:stretch>
                <a:fillRect/>
              </a:stretch>
            </p:blipFill>
            <p:spPr>
              <a:xfrm rot="0" flipV="0" flipH="0">
                <a:off x="9639300" y="4889500"/>
                <a:ext cx="2324100" cy="3149600"/>
              </a:xfrm>
              <a:prstGeom prst="rect">
                <a:avLst/>
              </a:prstGeom>
            </p:spPr>
          </p:pic>
          <p:sp>
            <p:nvSpPr>
              <p:cNvPr id="14012" name="Object 14012"/>
              <p:cNvSpPr txBox="1"/>
              <p:nvPr/>
            </p:nvSpPr>
            <p:spPr>
              <a:xfrm>
                <a:off x="12876609" y="5878274"/>
                <a:ext cx="1054100" cy="1524000"/>
              </a:xfrm>
              <a:prstGeom prst="rect">
                <a:avLst/>
              </a:prstGeom>
            </p:spPr>
            <p:txBody>
              <a:bodyPr vert="horz" anchor="t" rtlCol="0" anchorCtr="0">
                <a:noAutofit/>
              </a:bodyPr>
              <a:lstStyle/>
              <a:p>
                <a:pPr algn="ctr">
                  <a:lnSpc>
                    <a:spcPct val="100000"/>
                  </a:lnSpc>
                </a:pPr>
                <a:r>
                  <a:rPr sz="10000" i="0" b="0" dirty="0" smtClean="0" lang="zh-CN">
                    <a:solidFill>
                      <a:srgbClr val="FFFEFE"/>
                    </a:solidFill>
                    <a:latin typeface="OPPOSans-H"/>
                    <a:ea typeface="OPPOSans-H"/>
                  </a:rPr>
                  <a:t>A</a:t>
                </a:r>
                <a:endParaRPr lang="zh-CN" altLang="en-US"/>
              </a:p>
            </p:txBody>
          </p:sp>
        </p:grpSp>
        <p:grpSp>
          <p:nvGrpSpPr>
            <p:cNvPr id="14013" name="组合 14013"/>
            <p:cNvGrpSpPr/>
            <p:nvPr/>
          </p:nvGrpSpPr>
          <p:grpSpPr>
            <a:xfrm>
              <a:off x="9347200" y="8597900"/>
              <a:ext cx="5067300" cy="3175000"/>
              <a:chOff x="9347200" y="8597900"/>
              <a:chExt cx="5067300" cy="3175000"/>
            </a:xfrm>
          </p:grpSpPr>
          <p:pic>
            <p:nvPicPr>
              <p:cNvPr id="14014" name="image 14014"/>
              <p:cNvPicPr>
                <a:picLocks noChangeAspect="1"/>
              </p:cNvPicPr>
              <p:nvPr/>
            </p:nvPicPr>
            <p:blipFill>
              <a:blip r:embed="rId14014">
                </a:blip>
              <a:srcRect/>
              <a:stretch>
                <a:fillRect/>
              </a:stretch>
            </p:blipFill>
            <p:spPr>
              <a:xfrm rot="0" flipV="0" flipH="0">
                <a:off x="9347200" y="8597900"/>
                <a:ext cx="3543300" cy="3111500"/>
              </a:xfrm>
              <a:prstGeom prst="rect">
                <a:avLst/>
              </a:prstGeom>
            </p:spPr>
          </p:pic>
          <p:pic>
            <p:nvPicPr>
              <p:cNvPr id="14015" name="image 14015"/>
              <p:cNvPicPr>
                <a:picLocks noChangeAspect="1"/>
              </p:cNvPicPr>
              <p:nvPr/>
            </p:nvPicPr>
            <p:blipFill>
              <a:blip r:embed="rId14015">
                </a:blip>
              <a:srcRect/>
              <a:stretch>
                <a:fillRect/>
              </a:stretch>
            </p:blipFill>
            <p:spPr>
              <a:xfrm rot="0" flipV="0" flipH="0">
                <a:off x="12090400" y="8610600"/>
                <a:ext cx="2324100" cy="3162300"/>
              </a:xfrm>
              <a:prstGeom prst="rect">
                <a:avLst/>
              </a:prstGeom>
            </p:spPr>
          </p:pic>
          <p:sp>
            <p:nvSpPr>
              <p:cNvPr id="14016" name="Object 14016"/>
              <p:cNvSpPr txBox="1"/>
              <p:nvPr/>
            </p:nvSpPr>
            <p:spPr>
              <a:xfrm>
                <a:off x="10252670" y="9065974"/>
                <a:ext cx="990600" cy="1524000"/>
              </a:xfrm>
              <a:prstGeom prst="rect">
                <a:avLst/>
              </a:prstGeom>
            </p:spPr>
            <p:txBody>
              <a:bodyPr vert="horz" anchor="t" rtlCol="0" anchorCtr="0">
                <a:noAutofit/>
              </a:bodyPr>
              <a:lstStyle/>
              <a:p>
                <a:pPr algn="ctr">
                  <a:lnSpc>
                    <a:spcPct val="100000"/>
                  </a:lnSpc>
                </a:pPr>
                <a:r>
                  <a:rPr sz="10000" i="0" b="0" dirty="0" smtClean="0" lang="zh-CN">
                    <a:solidFill>
                      <a:srgbClr val="FFFEFE"/>
                    </a:solidFill>
                    <a:latin typeface="OPPOSans-H"/>
                    <a:ea typeface="OPPOSans-H"/>
                  </a:rPr>
                  <a:t>B</a:t>
                </a:r>
                <a:endParaRPr lang="zh-CN" altLang="en-US"/>
              </a:p>
            </p:txBody>
          </p:sp>
        </p:grpSp>
      </p:grpSp>
      <p:grpSp>
        <p:nvGrpSpPr>
          <p:cNvPr id="14017" name="组合 14017"/>
          <p:cNvGrpSpPr/>
          <p:nvPr/>
        </p:nvGrpSpPr>
        <p:grpSpPr>
          <a:xfrm>
            <a:off x="15343782" y="5954232"/>
            <a:ext cx="6108700" cy="2091532"/>
            <a:chOff x="15343782" y="5954232"/>
            <a:chExt cx="6108700" cy="2091532"/>
          </a:xfrm>
        </p:grpSpPr>
        <p:sp>
          <p:nvSpPr>
            <p:cNvPr id="14018" name="Object 14018"/>
            <p:cNvSpPr txBox="1"/>
            <p:nvPr/>
          </p:nvSpPr>
          <p:spPr>
            <a:xfrm>
              <a:off x="15242182" y="6813864"/>
              <a:ext cx="6362700" cy="1155700"/>
            </a:xfrm>
            <a:prstGeom prst="rect">
              <a:avLst/>
            </a:prstGeom>
          </p:spPr>
          <p:txBody>
            <a:bodyPr vert="horz" anchor="t" rtlCol="0" anchorCtr="0">
              <a:noAutofit/>
            </a:bodyPr>
            <a:lstStyle/>
            <a:p>
              <a:pPr algn="l">
                <a:lnSpc>
                  <a:spcPct val="106666"/>
                </a:lnSpc>
              </a:pPr>
              <a:r>
                <a:rPr sz="3600" i="0" b="0" dirty="0" smtClean="0" lang="zh-CN">
                  <a:solidFill>
                    <a:srgbClr val="333333"/>
                  </a:solidFill>
                  <a:latin typeface="OPPOSans-R"/>
                  <a:ea typeface="OPPOSans-R"/>
                </a:rPr>
                <a:t>通过买卖交易系统进行不同币种外汇的买卖</a:t>
              </a:r>
              <a:endParaRPr lang="zh-CN" altLang="en-US"/>
            </a:p>
          </p:txBody>
        </p:sp>
        <p:sp>
          <p:nvSpPr>
            <p:cNvPr id="14019" name="Object 14019"/>
            <p:cNvSpPr txBox="1"/>
            <p:nvPr/>
          </p:nvSpPr>
          <p:spPr>
            <a:xfrm>
              <a:off x="15242182" y="5878032"/>
              <a:ext cx="36195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交易</a:t>
              </a:r>
              <a:endParaRPr lang="zh-CN" altLang="en-US"/>
            </a:p>
          </p:txBody>
        </p:sp>
      </p:grpSp>
      <p:grpSp>
        <p:nvGrpSpPr>
          <p:cNvPr id="14020" name="组合 14020"/>
          <p:cNvGrpSpPr/>
          <p:nvPr/>
        </p:nvGrpSpPr>
        <p:grpSpPr>
          <a:xfrm>
            <a:off x="2961667" y="8964926"/>
            <a:ext cx="5676900" cy="2091730"/>
            <a:chOff x="2961667" y="8964926"/>
            <a:chExt cx="5676900" cy="2091730"/>
          </a:xfrm>
        </p:grpSpPr>
        <p:sp>
          <p:nvSpPr>
            <p:cNvPr id="14021" name="Object 14021"/>
            <p:cNvSpPr txBox="1"/>
            <p:nvPr/>
          </p:nvSpPr>
          <p:spPr>
            <a:xfrm>
              <a:off x="2860067" y="9824756"/>
              <a:ext cx="5930900" cy="1155700"/>
            </a:xfrm>
            <a:prstGeom prst="rect">
              <a:avLst/>
            </a:prstGeom>
          </p:spPr>
          <p:txBody>
            <a:bodyPr vert="horz" anchor="t" rtlCol="0" anchorCtr="0">
              <a:noAutofit/>
            </a:bodyPr>
            <a:lstStyle/>
            <a:p>
              <a:pPr algn="r">
                <a:lnSpc>
                  <a:spcPct val="106666"/>
                </a:lnSpc>
              </a:pPr>
              <a:r>
                <a:rPr sz="3600" i="0" b="0" dirty="0" smtClean="0" lang="zh-CN">
                  <a:solidFill>
                    <a:srgbClr val="333333"/>
                  </a:solidFill>
                  <a:latin typeface="OPPOSans-R"/>
                  <a:ea typeface="OPPOSans-R"/>
                </a:rPr>
                <a:t>外汇资金存入银行，获取银行利息</a:t>
              </a:r>
              <a:endParaRPr lang="zh-CN" altLang="en-US"/>
            </a:p>
          </p:txBody>
        </p:sp>
        <p:sp>
          <p:nvSpPr>
            <p:cNvPr id="14022" name="Object 14022"/>
            <p:cNvSpPr txBox="1"/>
            <p:nvPr/>
          </p:nvSpPr>
          <p:spPr>
            <a:xfrm>
              <a:off x="4498367" y="8888726"/>
              <a:ext cx="42926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存款 </a:t>
              </a: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grpSp>
        <p:nvGrpSpPr>
          <p:cNvPr id="1501" name="组合 1501"/>
          <p:cNvGrpSpPr/>
          <p:nvPr/>
        </p:nvGrpSpPr>
        <p:grpSpPr>
          <a:xfrm>
            <a:off x="5842000" y="1047825"/>
            <a:ext cx="12700000" cy="2349348"/>
            <a:chOff x="5842000" y="1047825"/>
            <a:chExt cx="12700000" cy="2349348"/>
          </a:xfrm>
        </p:grpSpPr>
        <p:grpSp>
          <p:nvGrpSpPr>
            <p:cNvPr id="1502" name="组合 1502"/>
            <p:cNvGrpSpPr/>
            <p:nvPr/>
          </p:nvGrpSpPr>
          <p:grpSpPr>
            <a:xfrm>
              <a:off x="5842000" y="1047825"/>
              <a:ext cx="12700000" cy="1626198"/>
              <a:chOff x="5842000" y="1047825"/>
              <a:chExt cx="12700000" cy="1626198"/>
            </a:xfrm>
          </p:grpSpPr>
          <p:sp>
            <p:nvSpPr>
              <p:cNvPr id="1503" name="Object 1503"/>
              <p:cNvSpPr txBox="1"/>
              <p:nvPr/>
            </p:nvSpPr>
            <p:spPr>
              <a:xfrm>
                <a:off x="5842000" y="971625"/>
                <a:ext cx="1270000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中间业务特征</a:t>
                </a:r>
                <a:endParaRPr lang="zh-CN" altLang="en-US"/>
              </a:p>
            </p:txBody>
          </p:sp>
          <p:sp>
            <p:nvSpPr>
              <p:cNvPr id="1504" name="Object 1504"/>
              <p:cNvSpPr txBox="1"/>
              <p:nvPr/>
            </p:nvSpPr>
            <p:spPr>
              <a:xfrm>
                <a:off x="5842000" y="2051724"/>
                <a:ext cx="12700000"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Intermediate service characteristics</a:t>
                </a:r>
                <a:endParaRPr lang="zh-CN" altLang="en-US"/>
              </a:p>
            </p:txBody>
          </p:sp>
        </p:grpSp>
        <p:grpSp>
          <p:nvGrpSpPr>
            <p:cNvPr id="1505" name="组合 1505"/>
            <p:cNvGrpSpPr/>
            <p:nvPr/>
          </p:nvGrpSpPr>
          <p:grpSpPr>
            <a:xfrm>
              <a:off x="11029950" y="2851074"/>
              <a:ext cx="2324100" cy="546100"/>
              <a:chOff x="11029950" y="2851074"/>
              <a:chExt cx="2324100" cy="546100"/>
            </a:xfrm>
          </p:grpSpPr>
          <p:pic>
            <p:nvPicPr>
              <p:cNvPr id="1506" name="image 1506"/>
              <p:cNvPicPr>
                <a:picLocks noChangeAspect="1"/>
              </p:cNvPicPr>
              <p:nvPr/>
            </p:nvPicPr>
            <p:blipFill>
              <a:blip r:embed="rId1506">
                </a:blip>
              <a:srcRect/>
              <a:stretch>
                <a:fillRect/>
              </a:stretch>
            </p:blipFill>
            <p:spPr>
              <a:xfrm rot="0" flipV="0" flipH="0">
                <a:off x="11029950" y="2851074"/>
                <a:ext cx="2324100" cy="546100"/>
              </a:xfrm>
              <a:prstGeom prst="rect">
                <a:avLst/>
              </a:prstGeom>
            </p:spPr>
          </p:pic>
          <p:pic>
            <p:nvPicPr>
              <p:cNvPr id="1507" name="image 1507"/>
              <p:cNvPicPr>
                <a:picLocks noChangeAspect="1"/>
              </p:cNvPicPr>
              <p:nvPr/>
            </p:nvPicPr>
            <p:blipFill>
              <a:blip r:embed="rId1507">
                </a:blip>
              <a:srcRect/>
              <a:stretch>
                <a:fillRect/>
              </a:stretch>
            </p:blipFill>
            <p:spPr>
              <a:xfrm rot="0" flipV="0" flipH="0">
                <a:off x="12807950" y="2851074"/>
                <a:ext cx="546100" cy="546100"/>
              </a:xfrm>
              <a:prstGeom prst="rect">
                <a:avLst/>
              </a:prstGeom>
            </p:spPr>
          </p:pic>
        </p:grpSp>
      </p:grpSp>
      <p:grpSp>
        <p:nvGrpSpPr>
          <p:cNvPr id="1508" name="组合 1508"/>
          <p:cNvGrpSpPr/>
          <p:nvPr/>
        </p:nvGrpSpPr>
        <p:grpSpPr>
          <a:xfrm>
            <a:off x="1585614" y="4445000"/>
            <a:ext cx="4660900" cy="7543400"/>
            <a:chOff x="1585614" y="4445000"/>
            <a:chExt cx="4660900" cy="7543400"/>
          </a:xfrm>
        </p:grpSpPr>
        <p:sp>
          <p:nvSpPr>
            <p:cNvPr id="1509" name="Object 1509"/>
            <p:cNvSpPr txBox="1"/>
            <p:nvPr/>
          </p:nvSpPr>
          <p:spPr>
            <a:xfrm>
              <a:off x="1585614" y="9016600"/>
              <a:ext cx="4660900" cy="28956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股票是股份公司发行的所有权凭证，是股份公司为筹集资金而发行给各个股东作为持股凭证并借以取得股息和红利的一种有价证券</a:t>
              </a:r>
              <a:endParaRPr lang="zh-CN" altLang="en-US"/>
            </a:p>
          </p:txBody>
        </p:sp>
        <p:sp>
          <p:nvSpPr>
            <p:cNvPr id="15010" name="Object 15010"/>
            <p:cNvSpPr txBox="1"/>
            <p:nvPr/>
          </p:nvSpPr>
          <p:spPr>
            <a:xfrm>
              <a:off x="1693564" y="8072949"/>
              <a:ext cx="4445000" cy="711200"/>
            </a:xfrm>
            <a:prstGeom prst="rect">
              <a:avLst/>
            </a:prstGeom>
          </p:spPr>
          <p:txBody>
            <a:bodyPr vert="horz" anchor="t" rtlCol="0" anchorCtr="0">
              <a:noAutofit/>
            </a:bodyPr>
            <a:lstStyle/>
            <a:p>
              <a:pPr algn="ctr">
                <a:lnSpc>
                  <a:spcPct val="100000"/>
                </a:lnSpc>
              </a:pPr>
              <a:r>
                <a:rPr sz="4600" i="0" b="0" dirty="0" smtClean="0" lang="zh-CN">
                  <a:solidFill>
                    <a:srgbClr val="010124"/>
                  </a:solidFill>
                  <a:latin typeface="OPPOSans-H"/>
                  <a:ea typeface="OPPOSans-H"/>
                </a:rPr>
                <a:t>股票</a:t>
              </a:r>
              <a:endParaRPr lang="zh-CN" altLang="en-US"/>
            </a:p>
          </p:txBody>
        </p:sp>
        <p:grpSp>
          <p:nvGrpSpPr>
            <p:cNvPr id="15011" name="组合 15011"/>
            <p:cNvGrpSpPr/>
            <p:nvPr/>
          </p:nvGrpSpPr>
          <p:grpSpPr>
            <a:xfrm>
              <a:off x="2588914" y="4445000"/>
              <a:ext cx="2654300" cy="2921000"/>
              <a:chOff x="2588914" y="4445000"/>
              <a:chExt cx="2654300" cy="2921000"/>
            </a:xfrm>
          </p:grpSpPr>
          <p:pic>
            <p:nvPicPr>
              <p:cNvPr id="15012" name="image 15012"/>
              <p:cNvPicPr>
                <a:picLocks noChangeAspect="1"/>
              </p:cNvPicPr>
              <p:nvPr/>
            </p:nvPicPr>
            <p:blipFill>
              <a:blip r:embed="rId15012">
                </a:blip>
              <a:srcRect/>
              <a:stretch>
                <a:fillRect/>
              </a:stretch>
            </p:blipFill>
            <p:spPr>
              <a:xfrm rot="0" flipV="0" flipH="0">
                <a:off x="2588914" y="4445000"/>
                <a:ext cx="2654300" cy="2921000"/>
              </a:xfrm>
              <a:prstGeom prst="rect">
                <a:avLst/>
              </a:prstGeom>
            </p:spPr>
          </p:pic>
          <p:pic>
            <p:nvPicPr>
              <p:cNvPr id="15013" name="image 15013"/>
              <p:cNvPicPr>
                <a:picLocks noChangeAspect="1"/>
              </p:cNvPicPr>
              <p:nvPr/>
            </p:nvPicPr>
            <p:blipFill>
              <a:blip r:embed="rId15013">
                </a:blip>
              <a:srcRect/>
              <a:stretch>
                <a:fillRect/>
              </a:stretch>
            </p:blipFill>
            <p:spPr>
              <a:xfrm rot="0" flipV="0" flipH="0">
                <a:off x="3249314" y="5327650"/>
                <a:ext cx="1333500" cy="1155700"/>
              </a:xfrm>
              <a:prstGeom prst="rect">
                <a:avLst/>
              </a:prstGeom>
            </p:spPr>
          </p:pic>
        </p:grpSp>
      </p:grpSp>
      <p:grpSp>
        <p:nvGrpSpPr>
          <p:cNvPr id="15014" name="组合 15014"/>
          <p:cNvGrpSpPr/>
          <p:nvPr/>
        </p:nvGrpSpPr>
        <p:grpSpPr>
          <a:xfrm>
            <a:off x="7222880" y="4445000"/>
            <a:ext cx="4445000" cy="6387700"/>
            <a:chOff x="7222880" y="4445000"/>
            <a:chExt cx="4445000" cy="6387700"/>
          </a:xfrm>
        </p:grpSpPr>
        <p:sp>
          <p:nvSpPr>
            <p:cNvPr id="15015" name="Object 15015"/>
            <p:cNvSpPr txBox="1"/>
            <p:nvPr/>
          </p:nvSpPr>
          <p:spPr>
            <a:xfrm>
              <a:off x="7324480" y="9016600"/>
              <a:ext cx="4241800" cy="17399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基金是指为了某种目的而设立的具有一定数量的资金</a:t>
              </a:r>
              <a:endParaRPr lang="zh-CN" altLang="en-US"/>
            </a:p>
          </p:txBody>
        </p:sp>
        <p:sp>
          <p:nvSpPr>
            <p:cNvPr id="15016" name="Object 15016"/>
            <p:cNvSpPr txBox="1"/>
            <p:nvPr/>
          </p:nvSpPr>
          <p:spPr>
            <a:xfrm>
              <a:off x="7222880" y="8072949"/>
              <a:ext cx="4445000" cy="711200"/>
            </a:xfrm>
            <a:prstGeom prst="rect">
              <a:avLst/>
            </a:prstGeom>
          </p:spPr>
          <p:txBody>
            <a:bodyPr vert="horz" anchor="t" rtlCol="0" anchorCtr="0">
              <a:noAutofit/>
            </a:bodyPr>
            <a:lstStyle/>
            <a:p>
              <a:pPr algn="ctr">
                <a:lnSpc>
                  <a:spcPct val="100000"/>
                </a:lnSpc>
              </a:pPr>
              <a:r>
                <a:rPr sz="4600" i="0" b="0" dirty="0" smtClean="0" lang="zh-CN">
                  <a:solidFill>
                    <a:srgbClr val="010124"/>
                  </a:solidFill>
                  <a:latin typeface="OPPOSans-H"/>
                  <a:ea typeface="OPPOSans-H"/>
                </a:rPr>
                <a:t>基金</a:t>
              </a:r>
              <a:endParaRPr lang="zh-CN" altLang="en-US"/>
            </a:p>
          </p:txBody>
        </p:sp>
        <p:grpSp>
          <p:nvGrpSpPr>
            <p:cNvPr id="15017" name="组合 15017"/>
            <p:cNvGrpSpPr/>
            <p:nvPr/>
          </p:nvGrpSpPr>
          <p:grpSpPr>
            <a:xfrm>
              <a:off x="8118230" y="4445000"/>
              <a:ext cx="2654300" cy="2921000"/>
              <a:chOff x="8118230" y="4445000"/>
              <a:chExt cx="2654300" cy="2921000"/>
            </a:xfrm>
          </p:grpSpPr>
          <p:pic>
            <p:nvPicPr>
              <p:cNvPr id="15018" name="image 15018"/>
              <p:cNvPicPr>
                <a:picLocks noChangeAspect="1"/>
              </p:cNvPicPr>
              <p:nvPr/>
            </p:nvPicPr>
            <p:blipFill>
              <a:blip r:embed="rId15018">
                </a:blip>
              <a:srcRect/>
              <a:stretch>
                <a:fillRect/>
              </a:stretch>
            </p:blipFill>
            <p:spPr>
              <a:xfrm rot="0" flipV="0" flipH="0">
                <a:off x="8118230" y="4445000"/>
                <a:ext cx="2654300" cy="2921000"/>
              </a:xfrm>
              <a:prstGeom prst="rect">
                <a:avLst/>
              </a:prstGeom>
            </p:spPr>
          </p:pic>
          <p:pic>
            <p:nvPicPr>
              <p:cNvPr id="15019" name="image 15019"/>
              <p:cNvPicPr>
                <a:picLocks noChangeAspect="1"/>
              </p:cNvPicPr>
              <p:nvPr/>
            </p:nvPicPr>
            <p:blipFill>
              <a:blip r:embed="rId15019">
                </a:blip>
              <a:srcRect/>
              <a:stretch>
                <a:fillRect/>
              </a:stretch>
            </p:blipFill>
            <p:spPr>
              <a:xfrm rot="0" flipV="0" flipH="0">
                <a:off x="8804030" y="5238750"/>
                <a:ext cx="1282700" cy="1333500"/>
              </a:xfrm>
              <a:prstGeom prst="rect">
                <a:avLst/>
              </a:prstGeom>
            </p:spPr>
          </p:pic>
        </p:grpSp>
      </p:grpSp>
      <p:grpSp>
        <p:nvGrpSpPr>
          <p:cNvPr id="15020" name="组合 15020"/>
          <p:cNvGrpSpPr/>
          <p:nvPr/>
        </p:nvGrpSpPr>
        <p:grpSpPr>
          <a:xfrm>
            <a:off x="12644245" y="4445000"/>
            <a:ext cx="4445000" cy="6956621"/>
            <a:chOff x="12644245" y="4445000"/>
            <a:chExt cx="4445000" cy="6956621"/>
          </a:xfrm>
        </p:grpSpPr>
        <p:sp>
          <p:nvSpPr>
            <p:cNvPr id="15021" name="Object 15021"/>
            <p:cNvSpPr txBox="1"/>
            <p:nvPr/>
          </p:nvSpPr>
          <p:spPr>
            <a:xfrm>
              <a:off x="12771245" y="9014021"/>
              <a:ext cx="4191000" cy="23114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投资者的买卖交易记录只在个人预先开立的“黄金存折账户”上体现，而不涉及实物金的提取</a:t>
              </a:r>
              <a:endParaRPr lang="zh-CN" altLang="en-US"/>
            </a:p>
          </p:txBody>
        </p:sp>
        <p:sp>
          <p:nvSpPr>
            <p:cNvPr id="15022" name="Object 15022"/>
            <p:cNvSpPr txBox="1"/>
            <p:nvPr/>
          </p:nvSpPr>
          <p:spPr>
            <a:xfrm>
              <a:off x="12644245" y="8066004"/>
              <a:ext cx="4445000" cy="711200"/>
            </a:xfrm>
            <a:prstGeom prst="rect">
              <a:avLst/>
            </a:prstGeom>
          </p:spPr>
          <p:txBody>
            <a:bodyPr vert="horz" anchor="t" rtlCol="0" anchorCtr="0">
              <a:noAutofit/>
            </a:bodyPr>
            <a:lstStyle/>
            <a:p>
              <a:pPr algn="ctr">
                <a:lnSpc>
                  <a:spcPct val="100000"/>
                </a:lnSpc>
              </a:pPr>
              <a:r>
                <a:rPr sz="4600" i="0" b="0" dirty="0" smtClean="0" lang="zh-CN">
                  <a:solidFill>
                    <a:srgbClr val="010124"/>
                  </a:solidFill>
                  <a:latin typeface="OPPOSans-H"/>
                  <a:ea typeface="OPPOSans-H"/>
                </a:rPr>
                <a:t>黄金</a:t>
              </a:r>
              <a:endParaRPr lang="zh-CN" altLang="en-US"/>
            </a:p>
          </p:txBody>
        </p:sp>
        <p:grpSp>
          <p:nvGrpSpPr>
            <p:cNvPr id="15023" name="组合 15023"/>
            <p:cNvGrpSpPr/>
            <p:nvPr/>
          </p:nvGrpSpPr>
          <p:grpSpPr>
            <a:xfrm>
              <a:off x="13539595" y="4445000"/>
              <a:ext cx="2654300" cy="2921000"/>
              <a:chOff x="13539595" y="4445000"/>
              <a:chExt cx="2654300" cy="2921000"/>
            </a:xfrm>
          </p:grpSpPr>
          <p:pic>
            <p:nvPicPr>
              <p:cNvPr id="15024" name="image 15024"/>
              <p:cNvPicPr>
                <a:picLocks noChangeAspect="1"/>
              </p:cNvPicPr>
              <p:nvPr/>
            </p:nvPicPr>
            <p:blipFill>
              <a:blip r:embed="rId15024">
                </a:blip>
              <a:srcRect/>
              <a:stretch>
                <a:fillRect/>
              </a:stretch>
            </p:blipFill>
            <p:spPr>
              <a:xfrm rot="0" flipV="0" flipH="0">
                <a:off x="13539595" y="4445000"/>
                <a:ext cx="2654300" cy="2921000"/>
              </a:xfrm>
              <a:prstGeom prst="rect">
                <a:avLst/>
              </a:prstGeom>
            </p:spPr>
          </p:pic>
          <p:pic>
            <p:nvPicPr>
              <p:cNvPr id="15025" name="image 15025"/>
              <p:cNvPicPr>
                <a:picLocks noChangeAspect="1"/>
              </p:cNvPicPr>
              <p:nvPr/>
            </p:nvPicPr>
            <p:blipFill>
              <a:blip r:embed="rId15025">
                </a:blip>
              <a:srcRect/>
              <a:stretch>
                <a:fillRect/>
              </a:stretch>
            </p:blipFill>
            <p:spPr>
              <a:xfrm rot="0" flipV="0" flipH="0">
                <a:off x="14384145" y="5276850"/>
                <a:ext cx="965200" cy="1257300"/>
              </a:xfrm>
              <a:prstGeom prst="rect">
                <a:avLst/>
              </a:prstGeom>
            </p:spPr>
          </p:pic>
        </p:grpSp>
      </p:grpSp>
      <p:grpSp>
        <p:nvGrpSpPr>
          <p:cNvPr id="15026" name="组合 15026"/>
          <p:cNvGrpSpPr/>
          <p:nvPr/>
        </p:nvGrpSpPr>
        <p:grpSpPr>
          <a:xfrm>
            <a:off x="18065610" y="4445000"/>
            <a:ext cx="4457700" cy="8112321"/>
            <a:chOff x="18065610" y="4445000"/>
            <a:chExt cx="4457700" cy="8112321"/>
          </a:xfrm>
        </p:grpSpPr>
        <p:sp>
          <p:nvSpPr>
            <p:cNvPr id="15027" name="Object 15027"/>
            <p:cNvSpPr txBox="1"/>
            <p:nvPr/>
          </p:nvSpPr>
          <p:spPr>
            <a:xfrm>
              <a:off x="18065610" y="9014021"/>
              <a:ext cx="4457700" cy="34671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理财业务是商业银行利用自身所处的经济枢纽地位、先进的科技设备和营销理念，为社会公众提供咨询、委托、保管组合最佳投资方案</a:t>
              </a:r>
              <a:endParaRPr lang="zh-CN" altLang="en-US"/>
            </a:p>
          </p:txBody>
        </p:sp>
        <p:sp>
          <p:nvSpPr>
            <p:cNvPr id="15028" name="Object 15028"/>
            <p:cNvSpPr txBox="1"/>
            <p:nvPr/>
          </p:nvSpPr>
          <p:spPr>
            <a:xfrm>
              <a:off x="18071960" y="8066004"/>
              <a:ext cx="4445000" cy="711200"/>
            </a:xfrm>
            <a:prstGeom prst="rect">
              <a:avLst/>
            </a:prstGeom>
          </p:spPr>
          <p:txBody>
            <a:bodyPr vert="horz" anchor="t" rtlCol="0" anchorCtr="0">
              <a:noAutofit/>
            </a:bodyPr>
            <a:lstStyle/>
            <a:p>
              <a:pPr algn="ctr">
                <a:lnSpc>
                  <a:spcPct val="100000"/>
                </a:lnSpc>
              </a:pPr>
              <a:r>
                <a:rPr sz="4600" i="0" b="0" dirty="0" smtClean="0" lang="zh-CN">
                  <a:solidFill>
                    <a:srgbClr val="010124"/>
                  </a:solidFill>
                  <a:latin typeface="OPPOSans-H"/>
                  <a:ea typeface="OPPOSans-H"/>
                </a:rPr>
                <a:t>理财</a:t>
              </a:r>
              <a:endParaRPr lang="zh-CN" altLang="en-US"/>
            </a:p>
          </p:txBody>
        </p:sp>
        <p:grpSp>
          <p:nvGrpSpPr>
            <p:cNvPr id="15029" name="组合 15029"/>
            <p:cNvGrpSpPr/>
            <p:nvPr/>
          </p:nvGrpSpPr>
          <p:grpSpPr>
            <a:xfrm>
              <a:off x="18967310" y="4445000"/>
              <a:ext cx="2654300" cy="2921000"/>
              <a:chOff x="18967310" y="4445000"/>
              <a:chExt cx="2654300" cy="2921000"/>
            </a:xfrm>
          </p:grpSpPr>
          <p:pic>
            <p:nvPicPr>
              <p:cNvPr id="15030" name="image 15030"/>
              <p:cNvPicPr>
                <a:picLocks noChangeAspect="1"/>
              </p:cNvPicPr>
              <p:nvPr/>
            </p:nvPicPr>
            <p:blipFill>
              <a:blip r:embed="rId15030">
                </a:blip>
              <a:srcRect/>
              <a:stretch>
                <a:fillRect/>
              </a:stretch>
            </p:blipFill>
            <p:spPr>
              <a:xfrm rot="0" flipV="0" flipH="0">
                <a:off x="18967310" y="4445000"/>
                <a:ext cx="2654300" cy="2921000"/>
              </a:xfrm>
              <a:prstGeom prst="rect">
                <a:avLst/>
              </a:prstGeom>
            </p:spPr>
          </p:pic>
          <p:pic>
            <p:nvPicPr>
              <p:cNvPr id="15031" name="image 15031"/>
              <p:cNvPicPr>
                <a:picLocks noChangeAspect="1"/>
              </p:cNvPicPr>
              <p:nvPr/>
            </p:nvPicPr>
            <p:blipFill>
              <a:blip r:embed="rId15031">
                </a:blip>
              <a:srcRect/>
              <a:stretch>
                <a:fillRect/>
              </a:stretch>
            </p:blipFill>
            <p:spPr>
              <a:xfrm rot="0" flipV="0" flipH="0">
                <a:off x="19703910" y="5289550"/>
                <a:ext cx="1181100" cy="1231900"/>
              </a:xfrm>
              <a:prstGeom prst="rect">
                <a:avLst/>
              </a:prstGeom>
            </p:spPr>
          </p:pic>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grpSp>
        <p:nvGrpSpPr>
          <p:cNvPr id="1601" name="组合 1601"/>
          <p:cNvGrpSpPr/>
          <p:nvPr/>
        </p:nvGrpSpPr>
        <p:grpSpPr>
          <a:xfrm>
            <a:off x="5835650" y="1017181"/>
            <a:ext cx="12700000" cy="2284818"/>
            <a:chOff x="5835650" y="1017181"/>
            <a:chExt cx="12700000" cy="2284818"/>
          </a:xfrm>
        </p:grpSpPr>
        <p:grpSp>
          <p:nvGrpSpPr>
            <p:cNvPr id="1602" name="组合 1602"/>
            <p:cNvGrpSpPr/>
            <p:nvPr/>
          </p:nvGrpSpPr>
          <p:grpSpPr>
            <a:xfrm>
              <a:off x="11023600" y="2755900"/>
              <a:ext cx="2324100" cy="546100"/>
              <a:chOff x="11023600" y="2755900"/>
              <a:chExt cx="2324100" cy="546100"/>
            </a:xfrm>
          </p:grpSpPr>
          <p:pic>
            <p:nvPicPr>
              <p:cNvPr id="1603" name="image 1603"/>
              <p:cNvPicPr>
                <a:picLocks noChangeAspect="1"/>
              </p:cNvPicPr>
              <p:nvPr/>
            </p:nvPicPr>
            <p:blipFill>
              <a:blip r:embed="rId1603">
                </a:blip>
              <a:srcRect/>
              <a:stretch>
                <a:fillRect/>
              </a:stretch>
            </p:blipFill>
            <p:spPr>
              <a:xfrm rot="0" flipV="0" flipH="0">
                <a:off x="11023600" y="2755900"/>
                <a:ext cx="2324100" cy="546100"/>
              </a:xfrm>
              <a:prstGeom prst="rect">
                <a:avLst/>
              </a:prstGeom>
            </p:spPr>
          </p:pic>
          <p:pic>
            <p:nvPicPr>
              <p:cNvPr id="1604" name="image 1604"/>
              <p:cNvPicPr>
                <a:picLocks noChangeAspect="1"/>
              </p:cNvPicPr>
              <p:nvPr/>
            </p:nvPicPr>
            <p:blipFill>
              <a:blip r:embed="rId1604">
                </a:blip>
              <a:srcRect/>
              <a:stretch>
                <a:fillRect/>
              </a:stretch>
            </p:blipFill>
            <p:spPr>
              <a:xfrm rot="0" flipV="0" flipH="0">
                <a:off x="12801600" y="2755900"/>
                <a:ext cx="546100" cy="546100"/>
              </a:xfrm>
              <a:prstGeom prst="rect">
                <a:avLst/>
              </a:prstGeom>
            </p:spPr>
          </p:pic>
        </p:grpSp>
        <p:grpSp>
          <p:nvGrpSpPr>
            <p:cNvPr id="1605" name="组合 1605"/>
            <p:cNvGrpSpPr/>
            <p:nvPr/>
          </p:nvGrpSpPr>
          <p:grpSpPr>
            <a:xfrm>
              <a:off x="5835650" y="1017181"/>
              <a:ext cx="12700000" cy="1537298"/>
              <a:chOff x="5835650" y="1017181"/>
              <a:chExt cx="12700000" cy="1537298"/>
            </a:xfrm>
          </p:grpSpPr>
          <p:sp>
            <p:nvSpPr>
              <p:cNvPr id="1606" name="Object 1606"/>
              <p:cNvSpPr txBox="1"/>
              <p:nvPr/>
            </p:nvSpPr>
            <p:spPr>
              <a:xfrm>
                <a:off x="5835650" y="940981"/>
                <a:ext cx="1270000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贷款业务</a:t>
                </a:r>
                <a:endParaRPr lang="zh-CN" altLang="en-US"/>
              </a:p>
            </p:txBody>
          </p:sp>
          <p:sp>
            <p:nvSpPr>
              <p:cNvPr id="1607" name="Object 1607"/>
              <p:cNvSpPr txBox="1"/>
              <p:nvPr/>
            </p:nvSpPr>
            <p:spPr>
              <a:xfrm>
                <a:off x="5835650" y="2021080"/>
                <a:ext cx="12700000"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R"/>
                    <a:ea typeface="OPPOSans-R"/>
                  </a:rPr>
                  <a:t>Loan business</a:t>
                </a:r>
                <a:endParaRPr lang="zh-CN" altLang="en-US"/>
              </a:p>
            </p:txBody>
          </p:sp>
        </p:grpSp>
      </p:grpSp>
      <p:grpSp>
        <p:nvGrpSpPr>
          <p:cNvPr id="1608" name="组合 1608"/>
          <p:cNvGrpSpPr/>
          <p:nvPr/>
        </p:nvGrpSpPr>
        <p:grpSpPr>
          <a:xfrm>
            <a:off x="16148210" y="5206904"/>
            <a:ext cx="5842000" cy="3065543"/>
            <a:chOff x="16148210" y="5206904"/>
            <a:chExt cx="5842000" cy="3065543"/>
          </a:xfrm>
        </p:grpSpPr>
        <p:sp>
          <p:nvSpPr>
            <p:cNvPr id="1609" name="Object 1609"/>
            <p:cNvSpPr txBox="1"/>
            <p:nvPr/>
          </p:nvSpPr>
          <p:spPr>
            <a:xfrm>
              <a:off x="16046610" y="6113447"/>
              <a:ext cx="5715000" cy="2082800"/>
            </a:xfrm>
            <a:prstGeom prst="rect">
              <a:avLst/>
            </a:prstGeom>
          </p:spPr>
          <p:txBody>
            <a:bodyPr vert="horz" anchor="t" rtlCol="0" anchorCtr="0">
              <a:noAutofit/>
            </a:bodyPr>
            <a:lstStyle/>
            <a:p>
              <a:pPr algn="l">
                <a:lnSpc>
                  <a:spcPct val="116666"/>
                </a:lnSpc>
              </a:pPr>
              <a:r>
                <a:rPr sz="3000" i="0" b="0" dirty="0" smtClean="0" lang="zh-CN">
                  <a:solidFill>
                    <a:srgbClr val="333333"/>
                  </a:solidFill>
                  <a:latin typeface="OPPOSans-R"/>
                  <a:ea typeface="OPPOSans-R"/>
                </a:rPr>
                <a:t>(分为：保证贷款、抵押贷款、质押贷款）</a:t>
              </a:r>
              <a:endParaRPr lang="zh-CN" altLang="en-US" sz="3000"/>
            </a:p>
            <a:p>
              <a:pPr algn="l">
                <a:lnSpc>
                  <a:spcPct val="116666"/>
                </a:lnSpc>
              </a:pPr>
              <a:r>
                <a:rPr sz="3000" i="0" b="0" dirty="0" smtClean="0" lang="zh-CN">
                  <a:solidFill>
                    <a:srgbClr val="333333"/>
                  </a:solidFill>
                  <a:latin typeface="OPPOSans-R"/>
                  <a:ea typeface="OPPOSans-R"/>
                </a:rPr>
                <a:t>担保贷款是以第三人为借款人提供相应的担保为条件发放的贷款</a:t>
              </a:r>
              <a:endParaRPr lang="zh-CN" altLang="en-US"/>
            </a:p>
          </p:txBody>
        </p:sp>
        <p:sp>
          <p:nvSpPr>
            <p:cNvPr id="16010" name="Object 16010"/>
            <p:cNvSpPr txBox="1"/>
            <p:nvPr/>
          </p:nvSpPr>
          <p:spPr>
            <a:xfrm>
              <a:off x="16046610" y="5130704"/>
              <a:ext cx="6096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B.担保贷款</a:t>
              </a:r>
              <a:endParaRPr lang="zh-CN" altLang="en-US"/>
            </a:p>
          </p:txBody>
        </p:sp>
      </p:grpSp>
      <p:grpSp>
        <p:nvGrpSpPr>
          <p:cNvPr id="16011" name="组合 16011"/>
          <p:cNvGrpSpPr/>
          <p:nvPr/>
        </p:nvGrpSpPr>
        <p:grpSpPr>
          <a:xfrm>
            <a:off x="2393789" y="5206904"/>
            <a:ext cx="5842000" cy="2001719"/>
            <a:chOff x="2393789" y="5206904"/>
            <a:chExt cx="5842000" cy="2001719"/>
          </a:xfrm>
        </p:grpSpPr>
        <p:sp>
          <p:nvSpPr>
            <p:cNvPr id="16012" name="Object 16012"/>
            <p:cNvSpPr txBox="1"/>
            <p:nvPr/>
          </p:nvSpPr>
          <p:spPr>
            <a:xfrm>
              <a:off x="2673189" y="6091024"/>
              <a:ext cx="5715000" cy="1041400"/>
            </a:xfrm>
            <a:prstGeom prst="rect">
              <a:avLst/>
            </a:prstGeom>
          </p:spPr>
          <p:txBody>
            <a:bodyPr vert="horz" anchor="t" rtlCol="0" anchorCtr="0">
              <a:noAutofit/>
            </a:bodyPr>
            <a:lstStyle/>
            <a:p>
              <a:pPr algn="r">
                <a:lnSpc>
                  <a:spcPct val="116666"/>
                </a:lnSpc>
              </a:pPr>
              <a:r>
                <a:rPr sz="3000" i="0" b="0" dirty="0" smtClean="0" lang="zh-CN">
                  <a:solidFill>
                    <a:srgbClr val="333333"/>
                  </a:solidFill>
                  <a:latin typeface="OPPOSans-R"/>
                  <a:ea typeface="OPPOSans-R"/>
                </a:rPr>
                <a:t>是指以借款人的信誉发放的贷款， 借款人不需要提供担保</a:t>
              </a:r>
              <a:endParaRPr lang="zh-CN" altLang="en-US"/>
            </a:p>
          </p:txBody>
        </p:sp>
        <p:sp>
          <p:nvSpPr>
            <p:cNvPr id="16013" name="Object 16013"/>
            <p:cNvSpPr txBox="1"/>
            <p:nvPr/>
          </p:nvSpPr>
          <p:spPr>
            <a:xfrm>
              <a:off x="2292189" y="5130704"/>
              <a:ext cx="60960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A.信用贷款</a:t>
              </a:r>
              <a:endParaRPr lang="zh-CN" altLang="en-US"/>
            </a:p>
          </p:txBody>
        </p:sp>
      </p:grpSp>
      <p:grpSp>
        <p:nvGrpSpPr>
          <p:cNvPr id="16014" name="组合 16014"/>
          <p:cNvGrpSpPr/>
          <p:nvPr/>
        </p:nvGrpSpPr>
        <p:grpSpPr>
          <a:xfrm>
            <a:off x="8941555" y="5050023"/>
            <a:ext cx="6375400" cy="5549900"/>
            <a:chOff x="8941555" y="5050023"/>
            <a:chExt cx="6375400" cy="5549900"/>
          </a:xfrm>
        </p:grpSpPr>
        <p:pic>
          <p:nvPicPr>
            <p:cNvPr id="16015" name="image 16015"/>
            <p:cNvPicPr>
              <a:picLocks noChangeAspect="1"/>
            </p:cNvPicPr>
            <p:nvPr/>
          </p:nvPicPr>
          <p:blipFill>
            <a:blip r:embed="rId16015">
                </a:blip>
            <a:srcRect/>
            <a:stretch>
              <a:fillRect/>
            </a:stretch>
          </p:blipFill>
          <p:spPr>
            <a:xfrm rot="0" flipV="0" flipH="0">
              <a:off x="10503655" y="7844023"/>
              <a:ext cx="3162300" cy="2755900"/>
            </a:xfrm>
            <a:prstGeom prst="rect">
              <a:avLst/>
            </a:prstGeom>
          </p:spPr>
        </p:pic>
        <p:pic>
          <p:nvPicPr>
            <p:cNvPr id="16016" name="image 16016"/>
            <p:cNvPicPr>
              <a:picLocks noChangeAspect="1"/>
            </p:cNvPicPr>
            <p:nvPr/>
          </p:nvPicPr>
          <p:blipFill>
            <a:blip r:embed="rId16016">
                </a:blip>
            <a:srcRect/>
            <a:stretch>
              <a:fillRect/>
            </a:stretch>
          </p:blipFill>
          <p:spPr>
            <a:xfrm rot="0" flipV="0" flipH="0">
              <a:off x="12154655" y="5050023"/>
              <a:ext cx="3162300" cy="2755900"/>
            </a:xfrm>
            <a:prstGeom prst="rect">
              <a:avLst/>
            </a:prstGeom>
          </p:spPr>
        </p:pic>
        <p:pic>
          <p:nvPicPr>
            <p:cNvPr id="16017" name="image 16017"/>
            <p:cNvPicPr>
              <a:picLocks noChangeAspect="1"/>
            </p:cNvPicPr>
            <p:nvPr/>
          </p:nvPicPr>
          <p:blipFill>
            <a:blip r:embed="rId16017">
                </a:blip>
            <a:srcRect/>
            <a:stretch>
              <a:fillRect/>
            </a:stretch>
          </p:blipFill>
          <p:spPr>
            <a:xfrm rot="0" flipV="0" flipH="0">
              <a:off x="8941555" y="5050023"/>
              <a:ext cx="3162300" cy="2755900"/>
            </a:xfrm>
            <a:prstGeom prst="rect">
              <a:avLst/>
            </a:prstGeom>
          </p:spPr>
        </p:pic>
        <p:sp>
          <p:nvSpPr>
            <p:cNvPr id="16018" name="Object 16018"/>
            <p:cNvSpPr txBox="1"/>
            <p:nvPr/>
          </p:nvSpPr>
          <p:spPr>
            <a:xfrm>
              <a:off x="10007165" y="5187897"/>
              <a:ext cx="1054100" cy="1524000"/>
            </a:xfrm>
            <a:prstGeom prst="rect">
              <a:avLst/>
            </a:prstGeom>
          </p:spPr>
          <p:txBody>
            <a:bodyPr vert="horz" anchor="t" rtlCol="0" anchorCtr="0">
              <a:noAutofit/>
            </a:bodyPr>
            <a:lstStyle/>
            <a:p>
              <a:pPr algn="ctr">
                <a:lnSpc>
                  <a:spcPct val="100000"/>
                </a:lnSpc>
              </a:pPr>
              <a:r>
                <a:rPr sz="10000" i="0" b="0" dirty="0" smtClean="0" lang="zh-CN">
                  <a:solidFill>
                    <a:srgbClr val="333333"/>
                  </a:solidFill>
                  <a:latin typeface="OPPOSans-H"/>
                  <a:ea typeface="OPPOSans-H"/>
                </a:rPr>
                <a:t>A</a:t>
              </a:r>
              <a:endParaRPr lang="zh-CN" altLang="en-US"/>
            </a:p>
          </p:txBody>
        </p:sp>
        <p:sp>
          <p:nvSpPr>
            <p:cNvPr id="16019" name="Object 16019"/>
            <p:cNvSpPr txBox="1"/>
            <p:nvPr/>
          </p:nvSpPr>
          <p:spPr>
            <a:xfrm>
              <a:off x="13288726" y="5187897"/>
              <a:ext cx="990600" cy="1524000"/>
            </a:xfrm>
            <a:prstGeom prst="rect">
              <a:avLst/>
            </a:prstGeom>
          </p:spPr>
          <p:txBody>
            <a:bodyPr vert="horz" anchor="t" rtlCol="0" anchorCtr="0">
              <a:noAutofit/>
            </a:bodyPr>
            <a:lstStyle/>
            <a:p>
              <a:pPr algn="ctr">
                <a:lnSpc>
                  <a:spcPct val="100000"/>
                </a:lnSpc>
              </a:pPr>
              <a:r>
                <a:rPr sz="10000" i="0" b="0" dirty="0" smtClean="0" lang="zh-CN">
                  <a:solidFill>
                    <a:srgbClr val="FFFFFF"/>
                  </a:solidFill>
                  <a:latin typeface="OPPOSans-H"/>
                  <a:ea typeface="OPPOSans-H"/>
                </a:rPr>
                <a:t>B</a:t>
              </a:r>
              <a:endParaRPr lang="zh-CN" altLang="en-US"/>
            </a:p>
          </p:txBody>
        </p:sp>
        <p:sp>
          <p:nvSpPr>
            <p:cNvPr id="16020" name="Object 16020"/>
            <p:cNvSpPr txBox="1"/>
            <p:nvPr/>
          </p:nvSpPr>
          <p:spPr>
            <a:xfrm>
              <a:off x="11541285" y="7972967"/>
              <a:ext cx="1041400" cy="1524000"/>
            </a:xfrm>
            <a:prstGeom prst="rect">
              <a:avLst/>
            </a:prstGeom>
          </p:spPr>
          <p:txBody>
            <a:bodyPr vert="horz" anchor="t" rtlCol="0" anchorCtr="0">
              <a:noAutofit/>
            </a:bodyPr>
            <a:lstStyle/>
            <a:p>
              <a:pPr algn="ctr">
                <a:lnSpc>
                  <a:spcPct val="100000"/>
                </a:lnSpc>
              </a:pPr>
              <a:r>
                <a:rPr sz="10000" i="0" b="0" dirty="0" smtClean="0" lang="zh-CN">
                  <a:solidFill>
                    <a:srgbClr val="FFFFFF"/>
                  </a:solidFill>
                  <a:latin typeface="OPPOSans-H"/>
                  <a:ea typeface="OPPOSans-H"/>
                </a:rPr>
                <a:t>C</a:t>
              </a:r>
              <a:endParaRPr lang="zh-CN" altLang="en-US"/>
            </a:p>
          </p:txBody>
        </p:sp>
        <p:pic>
          <p:nvPicPr>
            <p:cNvPr id="16021" name="image 16021"/>
            <p:cNvPicPr>
              <a:picLocks noChangeAspect="1"/>
            </p:cNvPicPr>
            <p:nvPr/>
          </p:nvPicPr>
          <p:blipFill>
            <a:blip r:embed="rId16021">
                </a:blip>
            <a:srcRect/>
            <a:stretch>
              <a:fillRect/>
            </a:stretch>
          </p:blipFill>
          <p:spPr>
            <a:xfrm rot="0" flipV="0" flipH="0">
              <a:off x="11443455" y="6256523"/>
              <a:ext cx="1270000" cy="1244600"/>
            </a:xfrm>
            <a:prstGeom prst="rect">
              <a:avLst/>
            </a:prstGeom>
          </p:spPr>
        </p:pic>
      </p:grpSp>
      <p:grpSp>
        <p:nvGrpSpPr>
          <p:cNvPr id="16022" name="组合 16022"/>
          <p:cNvGrpSpPr/>
          <p:nvPr/>
        </p:nvGrpSpPr>
        <p:grpSpPr>
          <a:xfrm>
            <a:off x="8234081" y="10955837"/>
            <a:ext cx="7790349" cy="1510586"/>
            <a:chOff x="8234081" y="10955837"/>
            <a:chExt cx="7790349" cy="1510586"/>
          </a:xfrm>
        </p:grpSpPr>
        <p:sp>
          <p:nvSpPr>
            <p:cNvPr id="16023" name="Object 16023"/>
            <p:cNvSpPr txBox="1"/>
            <p:nvPr/>
          </p:nvSpPr>
          <p:spPr>
            <a:xfrm>
              <a:off x="8234081" y="11856824"/>
              <a:ext cx="7790349" cy="533400"/>
            </a:xfrm>
            <a:prstGeom prst="rect">
              <a:avLst/>
            </a:prstGeom>
          </p:spPr>
          <p:txBody>
            <a:bodyPr vert="horz" anchor="t" rtlCol="0" anchorCtr="0">
              <a:noAutofit/>
            </a:bodyPr>
            <a:lstStyle/>
            <a:p>
              <a:pPr algn="ctr">
                <a:lnSpc>
                  <a:spcPct val="116666"/>
                </a:lnSpc>
              </a:pPr>
              <a:r>
                <a:rPr sz="3000" i="0" b="0" dirty="0" smtClean="0" lang="zh-CN">
                  <a:solidFill>
                    <a:srgbClr val="333333"/>
                  </a:solidFill>
                  <a:latin typeface="OPPOSans-R"/>
                  <a:ea typeface="OPPOSans-R"/>
                </a:rPr>
                <a:t>票据贴现是应收和应付票据的贴现</a:t>
              </a:r>
              <a:endParaRPr lang="zh-CN" altLang="en-US"/>
            </a:p>
          </p:txBody>
        </p:sp>
        <p:sp>
          <p:nvSpPr>
            <p:cNvPr id="16024" name="Object 16024"/>
            <p:cNvSpPr txBox="1"/>
            <p:nvPr/>
          </p:nvSpPr>
          <p:spPr>
            <a:xfrm>
              <a:off x="9208255" y="10879637"/>
              <a:ext cx="58420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C.票据贴现</a:t>
              </a: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1701" name="Object 1701"/>
          <p:cNvSpPr txBox="1"/>
          <p:nvPr/>
        </p:nvSpPr>
        <p:spPr>
          <a:xfrm>
            <a:off x="15855416" y="9182906"/>
            <a:ext cx="6096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支付管理信息系统</a:t>
            </a:r>
            <a:endParaRPr lang="zh-CN" altLang="en-US"/>
          </a:p>
        </p:txBody>
      </p:sp>
      <p:sp>
        <p:nvSpPr>
          <p:cNvPr id="1702" name="Object 1702"/>
          <p:cNvSpPr txBox="1"/>
          <p:nvPr/>
        </p:nvSpPr>
        <p:spPr>
          <a:xfrm>
            <a:off x="2474652" y="9182906"/>
            <a:ext cx="60960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清算账户管理系统</a:t>
            </a:r>
            <a:endParaRPr lang="zh-CN" altLang="en-US"/>
          </a:p>
        </p:txBody>
      </p:sp>
      <p:sp>
        <p:nvSpPr>
          <p:cNvPr id="1703" name="Object 1703"/>
          <p:cNvSpPr txBox="1"/>
          <p:nvPr/>
        </p:nvSpPr>
        <p:spPr>
          <a:xfrm>
            <a:off x="15864147" y="6358347"/>
            <a:ext cx="6096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小额批量支付系统</a:t>
            </a:r>
            <a:endParaRPr lang="zh-CN" altLang="en-US"/>
          </a:p>
        </p:txBody>
      </p:sp>
      <p:sp>
        <p:nvSpPr>
          <p:cNvPr id="1704" name="Object 1704"/>
          <p:cNvSpPr txBox="1"/>
          <p:nvPr/>
        </p:nvSpPr>
        <p:spPr>
          <a:xfrm>
            <a:off x="2504417" y="6358347"/>
            <a:ext cx="60960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大额实时支付系统</a:t>
            </a:r>
            <a:endParaRPr lang="zh-CN" altLang="en-US"/>
          </a:p>
        </p:txBody>
      </p:sp>
      <p:grpSp>
        <p:nvGrpSpPr>
          <p:cNvPr id="1705" name="组合 1705"/>
          <p:cNvGrpSpPr/>
          <p:nvPr/>
        </p:nvGrpSpPr>
        <p:grpSpPr>
          <a:xfrm>
            <a:off x="5842000" y="1039195"/>
            <a:ext cx="12700000" cy="2389804"/>
            <a:chOff x="5842000" y="1039195"/>
            <a:chExt cx="12700000" cy="2389804"/>
          </a:xfrm>
        </p:grpSpPr>
        <p:grpSp>
          <p:nvGrpSpPr>
            <p:cNvPr id="1706" name="组合 1706"/>
            <p:cNvGrpSpPr/>
            <p:nvPr/>
          </p:nvGrpSpPr>
          <p:grpSpPr>
            <a:xfrm>
              <a:off x="5842000" y="1039195"/>
              <a:ext cx="12700000" cy="1580994"/>
              <a:chOff x="5842000" y="1039195"/>
              <a:chExt cx="12700000" cy="1580994"/>
            </a:xfrm>
          </p:grpSpPr>
          <p:sp>
            <p:nvSpPr>
              <p:cNvPr id="1707" name="Object 1707"/>
              <p:cNvSpPr txBox="1"/>
              <p:nvPr/>
            </p:nvSpPr>
            <p:spPr>
              <a:xfrm>
                <a:off x="6364028" y="962995"/>
                <a:ext cx="11655942"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现代化支付</a:t>
                </a:r>
                <a:endParaRPr lang="zh-CN" altLang="en-US"/>
              </a:p>
            </p:txBody>
          </p:sp>
          <p:sp>
            <p:nvSpPr>
              <p:cNvPr id="1708" name="Object 1708"/>
              <p:cNvSpPr txBox="1"/>
              <p:nvPr/>
            </p:nvSpPr>
            <p:spPr>
              <a:xfrm>
                <a:off x="5842000" y="2086789"/>
                <a:ext cx="12700000"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R"/>
                    <a:ea typeface="OPPOSans-R"/>
                  </a:rPr>
                  <a:t>Modern payment</a:t>
                </a:r>
                <a:endParaRPr lang="zh-CN" altLang="en-US"/>
              </a:p>
            </p:txBody>
          </p:sp>
        </p:grpSp>
        <p:grpSp>
          <p:nvGrpSpPr>
            <p:cNvPr id="1709" name="组合 1709"/>
            <p:cNvGrpSpPr/>
            <p:nvPr/>
          </p:nvGrpSpPr>
          <p:grpSpPr>
            <a:xfrm>
              <a:off x="11029950" y="2882900"/>
              <a:ext cx="2324100" cy="546100"/>
              <a:chOff x="11029950" y="2882900"/>
              <a:chExt cx="2324100" cy="546100"/>
            </a:xfrm>
          </p:grpSpPr>
          <p:pic>
            <p:nvPicPr>
              <p:cNvPr id="17010" name="image 17010"/>
              <p:cNvPicPr>
                <a:picLocks noChangeAspect="1"/>
              </p:cNvPicPr>
              <p:nvPr/>
            </p:nvPicPr>
            <p:blipFill>
              <a:blip r:embed="rId17010">
                </a:blip>
              <a:srcRect/>
              <a:stretch>
                <a:fillRect/>
              </a:stretch>
            </p:blipFill>
            <p:spPr>
              <a:xfrm rot="0" flipV="0" flipH="0">
                <a:off x="11029950" y="2882900"/>
                <a:ext cx="2324100" cy="546100"/>
              </a:xfrm>
              <a:prstGeom prst="rect">
                <a:avLst/>
              </a:prstGeom>
            </p:spPr>
          </p:pic>
          <p:pic>
            <p:nvPicPr>
              <p:cNvPr id="17011" name="image 17011"/>
              <p:cNvPicPr>
                <a:picLocks noChangeAspect="1"/>
              </p:cNvPicPr>
              <p:nvPr/>
            </p:nvPicPr>
            <p:blipFill>
              <a:blip r:embed="rId17011">
                </a:blip>
              <a:srcRect/>
              <a:stretch>
                <a:fillRect/>
              </a:stretch>
            </p:blipFill>
            <p:spPr>
              <a:xfrm rot="0" flipV="0" flipH="0">
                <a:off x="12807950" y="2882900"/>
                <a:ext cx="546100" cy="546100"/>
              </a:xfrm>
              <a:prstGeom prst="rect">
                <a:avLst/>
              </a:prstGeom>
            </p:spPr>
          </p:pic>
        </p:grpSp>
      </p:grpSp>
      <p:pic>
        <p:nvPicPr>
          <p:cNvPr id="17012" name="image 17012"/>
          <p:cNvPicPr>
            <a:picLocks noChangeAspect="1"/>
          </p:cNvPicPr>
          <p:nvPr/>
        </p:nvPicPr>
        <p:blipFill>
          <a:blip r:embed="rId17012">
                </a:blip>
          <a:srcRect/>
          <a:stretch>
            <a:fillRect/>
          </a:stretch>
        </p:blipFill>
        <p:spPr>
          <a:xfrm rot="0" flipV="0" flipH="0">
            <a:off x="12189817" y="5351276"/>
            <a:ext cx="3060700" cy="3949700"/>
          </a:xfrm>
          <a:prstGeom prst="rect">
            <a:avLst/>
          </a:prstGeom>
        </p:spPr>
      </p:pic>
      <p:pic>
        <p:nvPicPr>
          <p:cNvPr id="17013" name="image 17013"/>
          <p:cNvPicPr>
            <a:picLocks noChangeAspect="1"/>
          </p:cNvPicPr>
          <p:nvPr/>
        </p:nvPicPr>
        <p:blipFill>
          <a:blip r:embed="rId17013">
                </a:blip>
          <a:srcRect/>
          <a:stretch>
            <a:fillRect/>
          </a:stretch>
        </p:blipFill>
        <p:spPr>
          <a:xfrm rot="0" flipV="0" flipH="0">
            <a:off x="9154517" y="5351276"/>
            <a:ext cx="4229100" cy="2857500"/>
          </a:xfrm>
          <a:prstGeom prst="rect">
            <a:avLst/>
          </a:prstGeom>
        </p:spPr>
      </p:pic>
      <p:pic>
        <p:nvPicPr>
          <p:cNvPr id="17014" name="image 17014"/>
          <p:cNvPicPr>
            <a:picLocks noChangeAspect="1"/>
          </p:cNvPicPr>
          <p:nvPr/>
        </p:nvPicPr>
        <p:blipFill>
          <a:blip r:embed="rId17014">
                </a:blip>
          <a:srcRect/>
          <a:stretch>
            <a:fillRect/>
          </a:stretch>
        </p:blipFill>
        <p:spPr>
          <a:xfrm rot="0" flipV="0" flipH="0">
            <a:off x="9154517" y="7091176"/>
            <a:ext cx="3060700" cy="3949700"/>
          </a:xfrm>
          <a:prstGeom prst="rect">
            <a:avLst/>
          </a:prstGeom>
        </p:spPr>
      </p:pic>
      <p:pic>
        <p:nvPicPr>
          <p:cNvPr id="17015" name="image 17015"/>
          <p:cNvPicPr>
            <a:picLocks noChangeAspect="1"/>
          </p:cNvPicPr>
          <p:nvPr/>
        </p:nvPicPr>
        <p:blipFill>
          <a:blip r:embed="rId17015">
                </a:blip>
          <a:srcRect/>
          <a:stretch>
            <a:fillRect/>
          </a:stretch>
        </p:blipFill>
        <p:spPr>
          <a:xfrm rot="0" flipV="0" flipH="0">
            <a:off x="11021417" y="8170676"/>
            <a:ext cx="4229100" cy="2870200"/>
          </a:xfrm>
          <a:prstGeom prst="rect">
            <a:avLst/>
          </a:prstGeom>
        </p:spPr>
      </p:pic>
      <p:pic>
        <p:nvPicPr>
          <p:cNvPr id="17016" name="image 17016"/>
          <p:cNvPicPr>
            <a:picLocks noChangeAspect="1"/>
          </p:cNvPicPr>
          <p:nvPr/>
        </p:nvPicPr>
        <p:blipFill>
          <a:blip r:embed="rId17016">
                </a:blip>
          <a:srcRect/>
          <a:stretch>
            <a:fillRect/>
          </a:stretch>
        </p:blipFill>
        <p:spPr>
          <a:xfrm rot="0" flipV="0" flipH="0">
            <a:off x="12735917" y="8170676"/>
            <a:ext cx="1003300" cy="1130300"/>
          </a:xfrm>
          <a:prstGeom prst="rect">
            <a:avLst/>
          </a:prstGeom>
        </p:spPr>
      </p:pic>
      <p:sp>
        <p:nvSpPr>
          <p:cNvPr id="17017" name="Object 17017"/>
          <p:cNvSpPr txBox="1"/>
          <p:nvPr/>
        </p:nvSpPr>
        <p:spPr>
          <a:xfrm>
            <a:off x="9384307" y="5327821"/>
            <a:ext cx="2119696" cy="1524000"/>
          </a:xfrm>
          <a:prstGeom prst="rect">
            <a:avLst/>
          </a:prstGeom>
        </p:spPr>
        <p:txBody>
          <a:bodyPr vert="horz" anchor="t" rtlCol="0" anchorCtr="0">
            <a:noAutofit/>
          </a:bodyPr>
          <a:lstStyle/>
          <a:p>
            <a:pPr algn="ctr">
              <a:lnSpc>
                <a:spcPct val="100000"/>
              </a:lnSpc>
            </a:pPr>
            <a:r>
              <a:rPr sz="10000" i="0" b="0" dirty="0" smtClean="0" lang="zh-CN">
                <a:solidFill>
                  <a:srgbClr val="FFFFFF"/>
                </a:solidFill>
                <a:latin typeface="OPPOSans-H"/>
                <a:ea typeface="OPPOSans-H"/>
              </a:rPr>
              <a:t>01</a:t>
            </a:r>
            <a:endParaRPr lang="zh-CN" altLang="en-US"/>
          </a:p>
        </p:txBody>
      </p:sp>
      <p:sp>
        <p:nvSpPr>
          <p:cNvPr id="17018" name="Object 17018"/>
          <p:cNvSpPr txBox="1"/>
          <p:nvPr/>
        </p:nvSpPr>
        <p:spPr>
          <a:xfrm>
            <a:off x="12859848" y="5327821"/>
            <a:ext cx="2239459" cy="1524000"/>
          </a:xfrm>
          <a:prstGeom prst="rect">
            <a:avLst/>
          </a:prstGeom>
        </p:spPr>
        <p:txBody>
          <a:bodyPr vert="horz" anchor="t" rtlCol="0" anchorCtr="0">
            <a:noAutofit/>
          </a:bodyPr>
          <a:lstStyle/>
          <a:p>
            <a:pPr algn="ctr">
              <a:lnSpc>
                <a:spcPct val="100000"/>
              </a:lnSpc>
            </a:pPr>
            <a:r>
              <a:rPr sz="10000" i="0" b="0" dirty="0" smtClean="0" lang="zh-CN">
                <a:solidFill>
                  <a:srgbClr val="333333"/>
                </a:solidFill>
                <a:latin typeface="OPPOSans-H"/>
                <a:ea typeface="OPPOSans-H"/>
              </a:rPr>
              <a:t>02</a:t>
            </a:r>
            <a:endParaRPr lang="zh-CN" altLang="en-US"/>
          </a:p>
        </p:txBody>
      </p:sp>
      <p:sp>
        <p:nvSpPr>
          <p:cNvPr id="17019" name="Object 17019"/>
          <p:cNvSpPr txBox="1"/>
          <p:nvPr/>
        </p:nvSpPr>
        <p:spPr>
          <a:xfrm>
            <a:off x="9282707" y="9366421"/>
            <a:ext cx="2221293" cy="1524000"/>
          </a:xfrm>
          <a:prstGeom prst="rect">
            <a:avLst/>
          </a:prstGeom>
        </p:spPr>
        <p:txBody>
          <a:bodyPr vert="horz" anchor="t" rtlCol="0" anchorCtr="0">
            <a:noAutofit/>
          </a:bodyPr>
          <a:lstStyle/>
          <a:p>
            <a:pPr algn="ctr">
              <a:lnSpc>
                <a:spcPct val="100000"/>
              </a:lnSpc>
            </a:pPr>
            <a:r>
              <a:rPr sz="10000" i="0" b="0" dirty="0" smtClean="0" lang="zh-CN">
                <a:solidFill>
                  <a:srgbClr val="333333"/>
                </a:solidFill>
                <a:latin typeface="OPPOSans-H"/>
                <a:ea typeface="OPPOSans-H"/>
              </a:rPr>
              <a:t>03</a:t>
            </a:r>
            <a:endParaRPr lang="zh-CN" altLang="en-US"/>
          </a:p>
        </p:txBody>
      </p:sp>
      <p:sp>
        <p:nvSpPr>
          <p:cNvPr id="17020" name="Object 17020"/>
          <p:cNvSpPr txBox="1"/>
          <p:nvPr/>
        </p:nvSpPr>
        <p:spPr>
          <a:xfrm>
            <a:off x="12735926" y="9366421"/>
            <a:ext cx="2363381" cy="1524000"/>
          </a:xfrm>
          <a:prstGeom prst="rect">
            <a:avLst/>
          </a:prstGeom>
        </p:spPr>
        <p:txBody>
          <a:bodyPr vert="horz" anchor="t" rtlCol="0" anchorCtr="0">
            <a:noAutofit/>
          </a:bodyPr>
          <a:lstStyle/>
          <a:p>
            <a:pPr algn="ctr">
              <a:lnSpc>
                <a:spcPct val="100000"/>
              </a:lnSpc>
            </a:pPr>
            <a:r>
              <a:rPr sz="10000" i="0" b="0" dirty="0" smtClean="0" lang="zh-CN">
                <a:solidFill>
                  <a:srgbClr val="FFFFFF"/>
                </a:solidFill>
                <a:latin typeface="OPPOSans-H"/>
                <a:ea typeface="OPPOSans-H"/>
              </a:rPr>
              <a:t>04</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grpSp>
        <p:nvGrpSpPr>
          <p:cNvPr id="1801" name="组合 1801"/>
          <p:cNvGrpSpPr/>
          <p:nvPr/>
        </p:nvGrpSpPr>
        <p:grpSpPr>
          <a:xfrm>
            <a:off x="5842000" y="1103649"/>
            <a:ext cx="12700000" cy="2325350"/>
            <a:chOff x="5842000" y="1103649"/>
            <a:chExt cx="12700000" cy="2325350"/>
          </a:xfrm>
        </p:grpSpPr>
        <p:grpSp>
          <p:nvGrpSpPr>
            <p:cNvPr id="1802" name="组合 1802"/>
            <p:cNvGrpSpPr/>
            <p:nvPr/>
          </p:nvGrpSpPr>
          <p:grpSpPr>
            <a:xfrm>
              <a:off x="5842000" y="1103649"/>
              <a:ext cx="12700000" cy="1627984"/>
              <a:chOff x="5842000" y="1103649"/>
              <a:chExt cx="12700000" cy="1627984"/>
            </a:xfrm>
          </p:grpSpPr>
          <p:sp>
            <p:nvSpPr>
              <p:cNvPr id="1803" name="Object 1803"/>
              <p:cNvSpPr txBox="1"/>
              <p:nvPr/>
            </p:nvSpPr>
            <p:spPr>
              <a:xfrm>
                <a:off x="5988050" y="1027449"/>
                <a:ext cx="1240790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数据库表分类</a:t>
                </a:r>
                <a:endParaRPr lang="zh-CN" altLang="en-US"/>
              </a:p>
            </p:txBody>
          </p:sp>
          <p:sp>
            <p:nvSpPr>
              <p:cNvPr id="1804" name="Object 1804"/>
              <p:cNvSpPr txBox="1"/>
              <p:nvPr/>
            </p:nvSpPr>
            <p:spPr>
              <a:xfrm>
                <a:off x="5842000" y="2109333"/>
                <a:ext cx="12700000"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Database table classification</a:t>
                </a:r>
                <a:endParaRPr lang="zh-CN" altLang="en-US"/>
              </a:p>
            </p:txBody>
          </p:sp>
        </p:grpSp>
        <p:grpSp>
          <p:nvGrpSpPr>
            <p:cNvPr id="1805" name="组合 1805"/>
            <p:cNvGrpSpPr/>
            <p:nvPr/>
          </p:nvGrpSpPr>
          <p:grpSpPr>
            <a:xfrm>
              <a:off x="11029950" y="2882900"/>
              <a:ext cx="2324100" cy="546100"/>
              <a:chOff x="11029950" y="2882900"/>
              <a:chExt cx="2324100" cy="546100"/>
            </a:xfrm>
          </p:grpSpPr>
          <p:pic>
            <p:nvPicPr>
              <p:cNvPr id="1806" name="image 1806"/>
              <p:cNvPicPr>
                <a:picLocks noChangeAspect="1"/>
              </p:cNvPicPr>
              <p:nvPr/>
            </p:nvPicPr>
            <p:blipFill>
              <a:blip r:embed="rId1806">
                </a:blip>
              <a:srcRect/>
              <a:stretch>
                <a:fillRect/>
              </a:stretch>
            </p:blipFill>
            <p:spPr>
              <a:xfrm rot="0" flipV="0" flipH="0">
                <a:off x="11029950" y="2882900"/>
                <a:ext cx="2324100" cy="546100"/>
              </a:xfrm>
              <a:prstGeom prst="rect">
                <a:avLst/>
              </a:prstGeom>
            </p:spPr>
          </p:pic>
          <p:pic>
            <p:nvPicPr>
              <p:cNvPr id="1807" name="image 1807"/>
              <p:cNvPicPr>
                <a:picLocks noChangeAspect="1"/>
              </p:cNvPicPr>
              <p:nvPr/>
            </p:nvPicPr>
            <p:blipFill>
              <a:blip r:embed="rId1807">
                </a:blip>
              <a:srcRect/>
              <a:stretch>
                <a:fillRect/>
              </a:stretch>
            </p:blipFill>
            <p:spPr>
              <a:xfrm rot="0" flipV="0" flipH="0">
                <a:off x="12807950" y="2882900"/>
                <a:ext cx="546100" cy="546100"/>
              </a:xfrm>
              <a:prstGeom prst="rect">
                <a:avLst/>
              </a:prstGeom>
            </p:spPr>
          </p:pic>
        </p:grpSp>
      </p:grpSp>
      <p:grpSp>
        <p:nvGrpSpPr>
          <p:cNvPr id="1808" name="组合 1808"/>
          <p:cNvGrpSpPr/>
          <p:nvPr/>
        </p:nvGrpSpPr>
        <p:grpSpPr>
          <a:xfrm>
            <a:off x="12808743" y="4295014"/>
            <a:ext cx="9334500" cy="1579645"/>
            <a:chOff x="12808743" y="4295014"/>
            <a:chExt cx="9334500" cy="1579645"/>
          </a:xfrm>
        </p:grpSpPr>
        <p:sp>
          <p:nvSpPr>
            <p:cNvPr id="1809" name="Object 1809"/>
            <p:cNvSpPr txBox="1"/>
            <p:nvPr/>
          </p:nvSpPr>
          <p:spPr>
            <a:xfrm>
              <a:off x="12707143" y="4218814"/>
              <a:ext cx="6765629"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A.账务类</a:t>
              </a:r>
              <a:endParaRPr lang="zh-CN" altLang="en-US"/>
            </a:p>
          </p:txBody>
        </p:sp>
        <p:sp>
          <p:nvSpPr>
            <p:cNvPr id="18010" name="Object 18010"/>
            <p:cNvSpPr txBox="1"/>
            <p:nvPr/>
          </p:nvSpPr>
          <p:spPr>
            <a:xfrm>
              <a:off x="12707143" y="5252360"/>
              <a:ext cx="9588500" cy="546100"/>
            </a:xfrm>
            <a:prstGeom prst="rect">
              <a:avLst/>
            </a:prstGeom>
          </p:spPr>
          <p:txBody>
            <a:bodyPr vert="horz" anchor="t" rtlCol="0" anchorCtr="0">
              <a:noAutofit/>
            </a:bodyPr>
            <a:lstStyle/>
            <a:p>
              <a:pPr algn="l">
                <a:lnSpc>
                  <a:spcPct val="100000"/>
                </a:lnSpc>
              </a:pPr>
              <a:r>
                <a:rPr sz="3600" i="0" b="0" dirty="0" smtClean="0" lang="zh-CN">
                  <a:solidFill>
                    <a:srgbClr val="333333"/>
                  </a:solidFill>
                  <a:latin typeface="OPPOSans-R"/>
                  <a:ea typeface="OPPOSans-R"/>
                </a:rPr>
                <a:t>总账、分户账、内部账、明细账</a:t>
              </a:r>
              <a:endParaRPr lang="zh-CN" altLang="en-US"/>
            </a:p>
          </p:txBody>
        </p:sp>
      </p:grpSp>
      <p:grpSp>
        <p:nvGrpSpPr>
          <p:cNvPr id="18011" name="组合 18011"/>
          <p:cNvGrpSpPr/>
          <p:nvPr/>
        </p:nvGrpSpPr>
        <p:grpSpPr>
          <a:xfrm>
            <a:off x="12808743" y="6544700"/>
            <a:ext cx="9334500" cy="1582820"/>
            <a:chOff x="12808743" y="6544700"/>
            <a:chExt cx="9334500" cy="1582820"/>
          </a:xfrm>
        </p:grpSpPr>
        <p:sp>
          <p:nvSpPr>
            <p:cNvPr id="18012" name="Object 18012"/>
            <p:cNvSpPr txBox="1"/>
            <p:nvPr/>
          </p:nvSpPr>
          <p:spPr>
            <a:xfrm>
              <a:off x="12707143" y="6468500"/>
              <a:ext cx="6772973"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B.参数类</a:t>
              </a:r>
              <a:endParaRPr lang="zh-CN" altLang="en-US"/>
            </a:p>
          </p:txBody>
        </p:sp>
        <p:sp>
          <p:nvSpPr>
            <p:cNvPr id="18013" name="Object 18013"/>
            <p:cNvSpPr txBox="1"/>
            <p:nvPr/>
          </p:nvSpPr>
          <p:spPr>
            <a:xfrm>
              <a:off x="12707143" y="7505220"/>
              <a:ext cx="9588500" cy="546100"/>
            </a:xfrm>
            <a:prstGeom prst="rect">
              <a:avLst/>
            </a:prstGeom>
          </p:spPr>
          <p:txBody>
            <a:bodyPr vert="horz" anchor="t" rtlCol="0" anchorCtr="0">
              <a:noAutofit/>
            </a:bodyPr>
            <a:lstStyle/>
            <a:p>
              <a:pPr algn="l">
                <a:lnSpc>
                  <a:spcPct val="100000"/>
                </a:lnSpc>
              </a:pPr>
              <a:r>
                <a:rPr sz="3600" i="0" b="0" dirty="0" smtClean="0" lang="zh-CN">
                  <a:solidFill>
                    <a:srgbClr val="333333"/>
                  </a:solidFill>
                  <a:latin typeface="OPPOSans-R"/>
                  <a:ea typeface="OPPOSans-R"/>
                </a:rPr>
                <a:t>支持交易运行的各类参数表</a:t>
              </a:r>
              <a:endParaRPr lang="zh-CN" altLang="en-US"/>
            </a:p>
          </p:txBody>
        </p:sp>
      </p:grpSp>
      <p:grpSp>
        <p:nvGrpSpPr>
          <p:cNvPr id="18014" name="组合 18014"/>
          <p:cNvGrpSpPr/>
          <p:nvPr/>
        </p:nvGrpSpPr>
        <p:grpSpPr>
          <a:xfrm>
            <a:off x="12808743" y="8776923"/>
            <a:ext cx="9334500" cy="1580240"/>
            <a:chOff x="12808743" y="8776923"/>
            <a:chExt cx="9334500" cy="1580240"/>
          </a:xfrm>
        </p:grpSpPr>
        <p:sp>
          <p:nvSpPr>
            <p:cNvPr id="18015" name="Object 18015"/>
            <p:cNvSpPr txBox="1"/>
            <p:nvPr/>
          </p:nvSpPr>
          <p:spPr>
            <a:xfrm>
              <a:off x="12707143" y="8700723"/>
              <a:ext cx="6847789"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C.日志类</a:t>
              </a:r>
              <a:endParaRPr lang="zh-CN" altLang="en-US"/>
            </a:p>
          </p:txBody>
        </p:sp>
        <p:sp>
          <p:nvSpPr>
            <p:cNvPr id="18016" name="Object 18016"/>
            <p:cNvSpPr txBox="1"/>
            <p:nvPr/>
          </p:nvSpPr>
          <p:spPr>
            <a:xfrm>
              <a:off x="12707143" y="9734864"/>
              <a:ext cx="9588500" cy="546100"/>
            </a:xfrm>
            <a:prstGeom prst="rect">
              <a:avLst/>
            </a:prstGeom>
          </p:spPr>
          <p:txBody>
            <a:bodyPr vert="horz" anchor="t" rtlCol="0" anchorCtr="0">
              <a:noAutofit/>
            </a:bodyPr>
            <a:lstStyle/>
            <a:p>
              <a:pPr algn="l">
                <a:lnSpc>
                  <a:spcPct val="100000"/>
                </a:lnSpc>
              </a:pPr>
              <a:r>
                <a:rPr sz="3600" i="0" b="0" dirty="0" smtClean="0" lang="zh-CN">
                  <a:solidFill>
                    <a:srgbClr val="333333"/>
                  </a:solidFill>
                  <a:latin typeface="OPPOSans-R"/>
                  <a:ea typeface="OPPOSans-R"/>
                </a:rPr>
                <a:t>交易流水、交易传票</a:t>
              </a:r>
              <a:endParaRPr lang="zh-CN" altLang="en-US"/>
            </a:p>
          </p:txBody>
        </p:sp>
      </p:grpSp>
      <p:grpSp>
        <p:nvGrpSpPr>
          <p:cNvPr id="18017" name="组合 18017"/>
          <p:cNvGrpSpPr/>
          <p:nvPr/>
        </p:nvGrpSpPr>
        <p:grpSpPr>
          <a:xfrm>
            <a:off x="12808743" y="11032959"/>
            <a:ext cx="9334500" cy="1584011"/>
            <a:chOff x="12808743" y="11032959"/>
            <a:chExt cx="9334500" cy="1584011"/>
          </a:xfrm>
        </p:grpSpPr>
        <p:sp>
          <p:nvSpPr>
            <p:cNvPr id="18018" name="Object 18018"/>
            <p:cNvSpPr txBox="1"/>
            <p:nvPr/>
          </p:nvSpPr>
          <p:spPr>
            <a:xfrm>
              <a:off x="12707143" y="10956759"/>
              <a:ext cx="6785673"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D.辅助支持类</a:t>
              </a:r>
              <a:endParaRPr lang="zh-CN" altLang="en-US"/>
            </a:p>
          </p:txBody>
        </p:sp>
        <p:sp>
          <p:nvSpPr>
            <p:cNvPr id="18019" name="Object 18019"/>
            <p:cNvSpPr txBox="1"/>
            <p:nvPr/>
          </p:nvSpPr>
          <p:spPr>
            <a:xfrm>
              <a:off x="12707143" y="11994670"/>
              <a:ext cx="9588500" cy="546100"/>
            </a:xfrm>
            <a:prstGeom prst="rect">
              <a:avLst/>
            </a:prstGeom>
          </p:spPr>
          <p:txBody>
            <a:bodyPr vert="horz" anchor="t" rtlCol="0" anchorCtr="0">
              <a:noAutofit/>
            </a:bodyPr>
            <a:lstStyle/>
            <a:p>
              <a:pPr algn="l">
                <a:lnSpc>
                  <a:spcPct val="100000"/>
                </a:lnSpc>
              </a:pPr>
              <a:r>
                <a:rPr sz="3600" i="0" b="0" dirty="0" smtClean="0" lang="zh-CN">
                  <a:solidFill>
                    <a:srgbClr val="333333"/>
                  </a:solidFill>
                  <a:latin typeface="OPPOSans-R"/>
                  <a:ea typeface="OPPOSans-R"/>
                </a:rPr>
                <a:t>支持交易正常运行</a:t>
              </a:r>
              <a:endParaRPr lang="zh-CN" altLang="en-US"/>
            </a:p>
          </p:txBody>
        </p:sp>
      </p:grpSp>
      <p:grpSp>
        <p:nvGrpSpPr>
          <p:cNvPr id="18020" name="组合 18020"/>
          <p:cNvGrpSpPr/>
          <p:nvPr/>
        </p:nvGrpSpPr>
        <p:grpSpPr>
          <a:xfrm>
            <a:off x="3086100" y="4343400"/>
            <a:ext cx="6210300" cy="8343900"/>
            <a:chOff x="3086100" y="4343400"/>
            <a:chExt cx="6210300" cy="8343900"/>
          </a:xfrm>
        </p:grpSpPr>
        <p:grpSp>
          <p:nvGrpSpPr>
            <p:cNvPr id="18021" name="组合 18021"/>
            <p:cNvGrpSpPr/>
            <p:nvPr/>
          </p:nvGrpSpPr>
          <p:grpSpPr>
            <a:xfrm>
              <a:off x="5232400" y="4343400"/>
              <a:ext cx="4064000" cy="8343900"/>
              <a:chOff x="5232400" y="4343400"/>
              <a:chExt cx="4064000" cy="8343900"/>
            </a:xfrm>
          </p:grpSpPr>
          <p:pic>
            <p:nvPicPr>
              <p:cNvPr id="18022" name="image 18022"/>
              <p:cNvPicPr>
                <a:picLocks noChangeAspect="1"/>
              </p:cNvPicPr>
              <p:nvPr/>
            </p:nvPicPr>
            <p:blipFill>
              <a:blip r:embed="rId18022">
                </a:blip>
              <a:srcRect/>
              <a:stretch>
                <a:fillRect/>
              </a:stretch>
            </p:blipFill>
            <p:spPr>
              <a:xfrm rot="0" flipV="0" flipH="0">
                <a:off x="5232400" y="4343400"/>
                <a:ext cx="4064000" cy="8343900"/>
              </a:xfrm>
              <a:prstGeom prst="rect">
                <a:avLst/>
              </a:prstGeom>
            </p:spPr>
          </p:pic>
          <p:pic>
            <p:nvPicPr>
              <p:cNvPr id="18023" name="image 18023"/>
              <p:cNvPicPr>
                <a:picLocks noChangeAspect="1"/>
              </p:cNvPicPr>
              <p:nvPr/>
            </p:nvPicPr>
            <p:blipFill>
              <a:blip r:embed="rId18023">
                </a:blip>
              <a:srcRect/>
              <a:stretch>
                <a:fillRect/>
              </a:stretch>
            </p:blipFill>
            <p:spPr>
              <a:xfrm rot="0" flipV="0" flipH="0">
                <a:off x="5232400" y="4343400"/>
                <a:ext cx="2984500" cy="2159000"/>
              </a:xfrm>
              <a:prstGeom prst="rect">
                <a:avLst/>
              </a:prstGeom>
            </p:spPr>
          </p:pic>
          <p:sp>
            <p:nvSpPr>
              <p:cNvPr id="18024" name="Object 18024"/>
              <p:cNvSpPr txBox="1"/>
              <p:nvPr/>
            </p:nvSpPr>
            <p:spPr>
              <a:xfrm>
                <a:off x="6188868" y="4733059"/>
                <a:ext cx="863600" cy="1219200"/>
              </a:xfrm>
              <a:prstGeom prst="rect">
                <a:avLst/>
              </a:prstGeom>
            </p:spPr>
            <p:txBody>
              <a:bodyPr vert="horz" anchor="t" rtlCol="0" anchorCtr="0">
                <a:noAutofit/>
              </a:bodyPr>
              <a:lstStyle/>
              <a:p>
                <a:pPr algn="ctr">
                  <a:lnSpc>
                    <a:spcPct val="100000"/>
                  </a:lnSpc>
                </a:pPr>
                <a:r>
                  <a:rPr sz="8000" i="0" b="0" dirty="0" smtClean="0" lang="zh-CN">
                    <a:solidFill>
                      <a:srgbClr val="FFFFFF"/>
                    </a:solidFill>
                    <a:latin typeface="OPPOSans-H"/>
                    <a:ea typeface="OPPOSans-H"/>
                  </a:rPr>
                  <a:t>A</a:t>
                </a:r>
                <a:endParaRPr lang="zh-CN" altLang="en-US"/>
              </a:p>
            </p:txBody>
          </p:sp>
          <p:sp>
            <p:nvSpPr>
              <p:cNvPr id="18025" name="Object 18025"/>
              <p:cNvSpPr txBox="1"/>
              <p:nvPr/>
            </p:nvSpPr>
            <p:spPr>
              <a:xfrm>
                <a:off x="7884715" y="6549159"/>
                <a:ext cx="800100" cy="1219200"/>
              </a:xfrm>
              <a:prstGeom prst="rect">
                <a:avLst/>
              </a:prstGeom>
            </p:spPr>
            <p:txBody>
              <a:bodyPr vert="horz" anchor="t" rtlCol="0" anchorCtr="0">
                <a:noAutofit/>
              </a:bodyPr>
              <a:lstStyle/>
              <a:p>
                <a:pPr algn="ctr">
                  <a:lnSpc>
                    <a:spcPct val="100000"/>
                  </a:lnSpc>
                </a:pPr>
                <a:r>
                  <a:rPr sz="8000" i="0" b="0" dirty="0" smtClean="0" lang="zh-CN">
                    <a:solidFill>
                      <a:srgbClr val="FFFFFF"/>
                    </a:solidFill>
                    <a:latin typeface="OPPOSans-H"/>
                    <a:ea typeface="OPPOSans-H"/>
                  </a:rPr>
                  <a:t>B</a:t>
                </a:r>
                <a:endParaRPr lang="zh-CN" altLang="en-US"/>
              </a:p>
            </p:txBody>
          </p:sp>
          <p:sp>
            <p:nvSpPr>
              <p:cNvPr id="18026" name="Object 18026"/>
              <p:cNvSpPr txBox="1"/>
              <p:nvPr/>
            </p:nvSpPr>
            <p:spPr>
              <a:xfrm>
                <a:off x="7883723" y="9089556"/>
                <a:ext cx="838200" cy="1219200"/>
              </a:xfrm>
              <a:prstGeom prst="rect">
                <a:avLst/>
              </a:prstGeom>
            </p:spPr>
            <p:txBody>
              <a:bodyPr vert="horz" anchor="t" rtlCol="0" anchorCtr="0">
                <a:noAutofit/>
              </a:bodyPr>
              <a:lstStyle/>
              <a:p>
                <a:pPr algn="ctr">
                  <a:lnSpc>
                    <a:spcPct val="100000"/>
                  </a:lnSpc>
                </a:pPr>
                <a:r>
                  <a:rPr sz="8000" i="0" b="0" dirty="0" smtClean="0" lang="zh-CN">
                    <a:solidFill>
                      <a:srgbClr val="FFFFFF"/>
                    </a:solidFill>
                    <a:latin typeface="OPPOSans-H"/>
                    <a:ea typeface="OPPOSans-H"/>
                  </a:rPr>
                  <a:t>C</a:t>
                </a:r>
                <a:endParaRPr lang="zh-CN" altLang="en-US"/>
              </a:p>
            </p:txBody>
          </p:sp>
          <p:sp>
            <p:nvSpPr>
              <p:cNvPr id="18027" name="Object 18027"/>
              <p:cNvSpPr txBox="1"/>
              <p:nvPr/>
            </p:nvSpPr>
            <p:spPr>
              <a:xfrm>
                <a:off x="6195615" y="10956059"/>
                <a:ext cx="889000" cy="1219200"/>
              </a:xfrm>
              <a:prstGeom prst="rect">
                <a:avLst/>
              </a:prstGeom>
            </p:spPr>
            <p:txBody>
              <a:bodyPr vert="horz" anchor="t" rtlCol="0" anchorCtr="0">
                <a:noAutofit/>
              </a:bodyPr>
              <a:lstStyle/>
              <a:p>
                <a:pPr algn="ctr">
                  <a:lnSpc>
                    <a:spcPct val="100000"/>
                  </a:lnSpc>
                </a:pPr>
                <a:r>
                  <a:rPr sz="8000" i="0" b="0" dirty="0" smtClean="0" lang="zh-CN">
                    <a:solidFill>
                      <a:srgbClr val="FFFFFF"/>
                    </a:solidFill>
                    <a:latin typeface="OPPOSans-H"/>
                    <a:ea typeface="OPPOSans-H"/>
                  </a:rPr>
                  <a:t>D</a:t>
                </a:r>
                <a:endParaRPr lang="zh-CN" altLang="en-US"/>
              </a:p>
            </p:txBody>
          </p:sp>
        </p:grpSp>
        <p:grpSp>
          <p:nvGrpSpPr>
            <p:cNvPr id="18028" name="组合 18028"/>
            <p:cNvGrpSpPr/>
            <p:nvPr/>
          </p:nvGrpSpPr>
          <p:grpSpPr>
            <a:xfrm>
              <a:off x="3086100" y="6477000"/>
              <a:ext cx="4064000" cy="4064000"/>
              <a:chOff x="3086100" y="6477000"/>
              <a:chExt cx="4064000" cy="4064000"/>
            </a:xfrm>
          </p:grpSpPr>
          <p:pic>
            <p:nvPicPr>
              <p:cNvPr id="18029" name="image 18029"/>
              <p:cNvPicPr>
                <a:picLocks noChangeAspect="1"/>
              </p:cNvPicPr>
              <p:nvPr/>
            </p:nvPicPr>
            <p:blipFill>
              <a:blip r:embed="rId18029">
                </a:blip>
              <a:srcRect/>
              <a:stretch>
                <a:fillRect/>
              </a:stretch>
            </p:blipFill>
            <p:spPr>
              <a:xfrm rot="0" flipV="0" flipH="0">
                <a:off x="3086100" y="6477000"/>
                <a:ext cx="4064000" cy="4064000"/>
              </a:xfrm>
              <a:prstGeom prst="rect">
                <a:avLst/>
              </a:prstGeom>
            </p:spPr>
          </p:pic>
          <p:pic>
            <p:nvPicPr>
              <p:cNvPr id="18030" name="image 18030"/>
              <p:cNvPicPr>
                <a:picLocks noChangeAspect="1"/>
              </p:cNvPicPr>
              <p:nvPr/>
            </p:nvPicPr>
            <p:blipFill>
              <a:blip r:embed="rId18030">
                </a:blip>
              <a:srcRect/>
              <a:stretch>
                <a:fillRect/>
              </a:stretch>
            </p:blipFill>
            <p:spPr>
              <a:xfrm rot="0" flipV="0" flipH="0">
                <a:off x="4483100" y="7848600"/>
                <a:ext cx="1282700" cy="1333500"/>
              </a:xfrm>
              <a:prstGeom prst="rect">
                <a:avLst/>
              </a:prstGeom>
            </p:spPr>
          </p:pic>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1901" name="image 1901"/>
          <p:cNvPicPr>
            <a:picLocks noChangeAspect="1"/>
          </p:cNvPicPr>
          <p:nvPr/>
        </p:nvPicPr>
        <p:blipFill>
          <a:blip r:embed="rId1901">
                </a:blip>
          <a:srcRect/>
          <a:stretch>
            <a:fillRect/>
          </a:stretch>
        </p:blipFill>
        <p:spPr>
          <a:xfrm rot="0" flipV="0" flipH="0">
            <a:off x="-25400" y="-25400"/>
            <a:ext cx="24434800" cy="13754100"/>
          </a:xfrm>
          <a:prstGeom prst="rect">
            <a:avLst/>
          </a:prstGeom>
        </p:spPr>
      </p:pic>
      <p:pic>
        <p:nvPicPr>
          <p:cNvPr id="1902" name="image 1902"/>
          <p:cNvPicPr>
            <a:picLocks noChangeAspect="1"/>
          </p:cNvPicPr>
          <p:nvPr/>
        </p:nvPicPr>
        <p:blipFill>
          <a:blip r:embed="rId1902">
                </a:blip>
          <a:srcRect/>
          <a:stretch>
            <a:fillRect/>
          </a:stretch>
        </p:blipFill>
        <p:spPr>
          <a:xfrm rot="0" flipV="0" flipH="0">
            <a:off x="-25400" y="-25400"/>
            <a:ext cx="24434800" cy="13754100"/>
          </a:xfrm>
          <a:prstGeom prst="rect">
            <a:avLst/>
          </a:prstGeom>
        </p:spPr>
      </p:pic>
      <p:pic>
        <p:nvPicPr>
          <p:cNvPr id="1903" name="image 1903"/>
          <p:cNvPicPr>
            <a:picLocks noChangeAspect="1"/>
          </p:cNvPicPr>
          <p:nvPr/>
        </p:nvPicPr>
        <p:blipFill>
          <a:blip r:embed="rId1903">
                </a:blip>
          <a:srcRect/>
          <a:stretch>
            <a:fillRect/>
          </a:stretch>
        </p:blipFill>
        <p:spPr>
          <a:xfrm rot="0" flipV="0" flipH="0">
            <a:off x="1917700" y="1397000"/>
            <a:ext cx="2324100" cy="546100"/>
          </a:xfrm>
          <a:prstGeom prst="rect">
            <a:avLst/>
          </a:prstGeom>
        </p:spPr>
      </p:pic>
      <p:sp>
        <p:nvSpPr>
          <p:cNvPr id="1904" name="Object 1904"/>
          <p:cNvSpPr txBox="1"/>
          <p:nvPr/>
        </p:nvSpPr>
        <p:spPr>
          <a:xfrm>
            <a:off x="1705768" y="3202970"/>
            <a:ext cx="16662400" cy="1524000"/>
          </a:xfrm>
          <a:prstGeom prst="rect">
            <a:avLst/>
          </a:prstGeom>
        </p:spPr>
        <p:txBody>
          <a:bodyPr vert="horz" anchor="t" rtlCol="0" anchorCtr="0">
            <a:noAutofit/>
          </a:bodyPr>
          <a:lstStyle/>
          <a:p>
            <a:pPr algn="l">
              <a:lnSpc>
                <a:spcPct val="83333"/>
              </a:lnSpc>
            </a:pPr>
            <a:r>
              <a:rPr sz="12000" i="0" b="0" spc="240" dirty="0" smtClean="0" lang="zh-CN">
                <a:solidFill>
                  <a:srgbClr val="333333"/>
                </a:solidFill>
                <a:latin typeface="OPPOSans-L"/>
                <a:ea typeface="OPPOSans-L"/>
              </a:rPr>
              <a:t>Thank You </a:t>
            </a:r>
            <a:endParaRPr lang="zh-CN" altLang="en-US" sz="12000"/>
          </a:p>
          <a:p>
            <a:pPr algn="l">
              <a:lnSpc>
                <a:spcPct val="83333"/>
              </a:lnSpc>
            </a:pPr>
            <a:p>
              <a:pPr algn="l">
                <a:br>
                  <a:rPr lang="en-US" altLang="zh-CN" dirty="0"/>
                </a:br>
              </a:pPr>
              <a:endParaRPr lang="zh-CN" altLang="en-US" dirty="0" sz="12000"/>
            </a:p>
            <a:endParaRPr lang="zh-CN" altLang="en-US"/>
          </a:p>
        </p:txBody>
      </p:sp>
      <p:sp>
        <p:nvSpPr>
          <p:cNvPr id="1905" name="Object 1905"/>
          <p:cNvSpPr txBox="1"/>
          <p:nvPr/>
        </p:nvSpPr>
        <p:spPr>
          <a:xfrm>
            <a:off x="1705768" y="6959600"/>
            <a:ext cx="9931400" cy="914400"/>
          </a:xfrm>
          <a:prstGeom prst="rect">
            <a:avLst/>
          </a:prstGeom>
        </p:spPr>
        <p:txBody>
          <a:bodyPr vert="horz" anchor="t" rtlCol="0" anchorCtr="0">
            <a:noAutofit/>
          </a:bodyPr>
          <a:lstStyle/>
          <a:p>
            <a:pPr algn="l">
              <a:lnSpc>
                <a:spcPct val="83333"/>
              </a:lnSpc>
            </a:pPr>
            <a:r>
              <a:rPr sz="7200" i="0" b="1" dirty="0" smtClean="0" lang="zh-CN">
                <a:solidFill>
                  <a:srgbClr val="000000"/>
                </a:solidFill>
                <a:latin typeface="OPPOSans-R"/>
                <a:ea typeface="OPPOSans-R"/>
              </a:rPr>
              <a:t>感/谢/您/的/观/看</a:t>
            </a:r>
            <a:endParaRPr lang="zh-CN" altLang="en-US"/>
          </a:p>
        </p:txBody>
      </p:sp>
      <p:sp>
        <p:nvSpPr>
          <p:cNvPr id="1906" name="Object 1906"/>
          <p:cNvSpPr txBox="1"/>
          <p:nvPr/>
        </p:nvSpPr>
        <p:spPr>
          <a:xfrm>
            <a:off x="1705768" y="4960235"/>
            <a:ext cx="17526867" cy="1524000"/>
          </a:xfrm>
          <a:prstGeom prst="rect">
            <a:avLst/>
          </a:prstGeom>
        </p:spPr>
        <p:txBody>
          <a:bodyPr vert="horz" anchor="t" rtlCol="0" anchorCtr="0">
            <a:noAutofit/>
          </a:bodyPr>
          <a:lstStyle/>
          <a:p>
            <a:pPr algn="l">
              <a:lnSpc>
                <a:spcPct val="83333"/>
              </a:lnSpc>
            </a:pPr>
            <a:r>
              <a:rPr sz="12000" i="0" b="1" dirty="0" smtClean="0" lang="zh-CN">
                <a:solidFill>
                  <a:srgbClr val="000000"/>
                </a:solidFill>
                <a:latin typeface="OPPOSans-H"/>
                <a:ea typeface="OPPOSans-H"/>
              </a:rPr>
              <a:t>For Watching</a:t>
            </a:r>
            <a:endParaRPr lang="zh-CN" altLang="en-US"/>
          </a:p>
        </p:txBody>
      </p:sp>
      <p:grpSp>
        <p:nvGrpSpPr>
          <p:cNvPr id="1907" name="组合 1907"/>
          <p:cNvGrpSpPr/>
          <p:nvPr/>
        </p:nvGrpSpPr>
        <p:grpSpPr>
          <a:xfrm>
            <a:off x="1917700" y="10325100"/>
            <a:ext cx="6713029" cy="1016000"/>
            <a:chOff x="1917700" y="10325100"/>
            <a:chExt cx="6713029" cy="1016000"/>
          </a:xfrm>
        </p:grpSpPr>
        <p:pic>
          <p:nvPicPr>
            <p:cNvPr id="1908" name="image 1908"/>
            <p:cNvPicPr>
              <a:picLocks noChangeAspect="1"/>
            </p:cNvPicPr>
            <p:nvPr/>
          </p:nvPicPr>
          <p:blipFill>
            <a:blip r:embed="rId1908">
                </a:blip>
            <a:srcRect/>
            <a:stretch>
              <a:fillRect/>
            </a:stretch>
          </p:blipFill>
          <p:spPr>
            <a:xfrm rot="0" flipV="0" flipH="0">
              <a:off x="1959514" y="10325100"/>
              <a:ext cx="6629400" cy="1016000"/>
            </a:xfrm>
            <a:prstGeom prst="rect">
              <a:avLst/>
            </a:prstGeom>
          </p:spPr>
        </p:pic>
        <p:sp>
          <p:nvSpPr>
            <p:cNvPr id="1909" name="Object 1909"/>
            <p:cNvSpPr txBox="1"/>
            <p:nvPr/>
          </p:nvSpPr>
          <p:spPr>
            <a:xfrm>
              <a:off x="1917700" y="10528300"/>
              <a:ext cx="6713029"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H"/>
                  <a:ea typeface="OPPOSans-H"/>
                </a:rPr>
                <a:t>Speaker: Gao Xiaoding</a:t>
              </a:r>
              <a:endParaRPr lang="zh-CN" altLang="en-US"/>
            </a:p>
          </p:txBody>
        </p:sp>
      </p:grpSp>
      <p:grpSp>
        <p:nvGrpSpPr>
          <p:cNvPr id="19010" name="组合 19010"/>
          <p:cNvGrpSpPr/>
          <p:nvPr/>
        </p:nvGrpSpPr>
        <p:grpSpPr>
          <a:xfrm>
            <a:off x="11023600" y="5765800"/>
            <a:ext cx="12242800" cy="7404100"/>
            <a:chOff x="11023600" y="5765800"/>
            <a:chExt cx="12242800" cy="7404100"/>
          </a:xfrm>
        </p:grpSpPr>
        <p:pic>
          <p:nvPicPr>
            <p:cNvPr id="19011" name="image 19011"/>
            <p:cNvPicPr>
              <a:picLocks noChangeAspect="1"/>
            </p:cNvPicPr>
            <p:nvPr/>
          </p:nvPicPr>
          <p:blipFill>
            <a:blip r:embed="rId19011">
                </a:blip>
            <a:srcRect/>
            <a:stretch>
              <a:fillRect/>
            </a:stretch>
          </p:blipFill>
          <p:spPr>
            <a:xfrm rot="0" flipV="0" flipH="0">
              <a:off x="11023600" y="10795000"/>
              <a:ext cx="12242800" cy="2374900"/>
            </a:xfrm>
            <a:prstGeom prst="rect">
              <a:avLst/>
            </a:prstGeom>
          </p:spPr>
        </p:pic>
        <p:pic>
          <p:nvPicPr>
            <p:cNvPr id="19012" name="image 19012"/>
            <p:cNvPicPr>
              <a:picLocks noChangeAspect="1"/>
            </p:cNvPicPr>
            <p:nvPr/>
          </p:nvPicPr>
          <p:blipFill>
            <a:blip r:embed="rId19012">
                </a:blip>
            <a:srcRect/>
            <a:stretch>
              <a:fillRect/>
            </a:stretch>
          </p:blipFill>
          <p:spPr>
            <a:xfrm rot="0" flipV="0" flipH="0">
              <a:off x="12636500" y="10096500"/>
              <a:ext cx="1054100" cy="2489200"/>
            </a:xfrm>
            <a:prstGeom prst="rect">
              <a:avLst/>
            </a:prstGeom>
          </p:spPr>
        </p:pic>
        <p:pic>
          <p:nvPicPr>
            <p:cNvPr id="19013" name="image 19013"/>
            <p:cNvPicPr>
              <a:picLocks noChangeAspect="1"/>
            </p:cNvPicPr>
            <p:nvPr/>
          </p:nvPicPr>
          <p:blipFill>
            <a:blip r:embed="rId19013">
                </a:blip>
            <a:srcRect/>
            <a:stretch>
              <a:fillRect/>
            </a:stretch>
          </p:blipFill>
          <p:spPr>
            <a:xfrm rot="0" flipV="0" flipH="0">
              <a:off x="14478000" y="5765800"/>
              <a:ext cx="7505700" cy="690880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a:stretch>
            <a:fillRect/>
          </a:stretch>
        </p:blipFill>
        <p:spPr>
          <a:xfrm rot="0" flipV="0" flipH="0">
            <a:off x="7200900" y="6007100"/>
            <a:ext cx="4737100" cy="5257800"/>
          </a:xfrm>
          <a:prstGeom prst="rect">
            <a:avLst/>
          </a:prstGeom>
        </p:spPr>
      </p:pic>
      <p:sp>
        <p:nvSpPr>
          <p:cNvPr id="202" name="Object 202"/>
          <p:cNvSpPr txBox="1"/>
          <p:nvPr/>
        </p:nvSpPr>
        <p:spPr>
          <a:xfrm>
            <a:off x="7512050" y="8584601"/>
            <a:ext cx="4114800" cy="584200"/>
          </a:xfrm>
          <a:prstGeom prst="rect">
            <a:avLst/>
          </a:prstGeom>
        </p:spPr>
        <p:txBody>
          <a:bodyPr vert="horz" anchor="t" rtlCol="0" anchorCtr="0">
            <a:noAutofit/>
          </a:bodyPr>
          <a:lstStyle/>
          <a:p>
            <a:pPr algn="ctr">
              <a:lnSpc>
                <a:spcPct val="83333"/>
              </a:lnSpc>
            </a:pPr>
            <a:r>
              <a:rPr sz="4600" i="0" b="0" spc="92" dirty="0" smtClean="0" lang="zh-CN">
                <a:solidFill>
                  <a:srgbClr val="333333"/>
                </a:solidFill>
                <a:latin typeface="OPPOSans-H"/>
                <a:ea typeface="OPPOSans-H"/>
              </a:rPr>
              <a:t>业务概述</a:t>
            </a:r>
            <a:endParaRPr lang="zh-CN" altLang="en-US"/>
          </a:p>
        </p:txBody>
      </p:sp>
      <p:sp>
        <p:nvSpPr>
          <p:cNvPr id="203" name="Object 203"/>
          <p:cNvSpPr txBox="1"/>
          <p:nvPr/>
        </p:nvSpPr>
        <p:spPr>
          <a:xfrm>
            <a:off x="7645400" y="9371129"/>
            <a:ext cx="3848100" cy="711200"/>
          </a:xfrm>
          <a:prstGeom prst="rect">
            <a:avLst/>
          </a:prstGeom>
        </p:spPr>
        <p:txBody>
          <a:bodyPr vert="horz" anchor="t" rtlCol="0" anchorCtr="0">
            <a:noAutofit/>
          </a:bodyPr>
          <a:lstStyle/>
          <a:p>
            <a:pPr algn="ctr">
              <a:lnSpc>
                <a:spcPct val="83333"/>
              </a:lnSpc>
            </a:pPr>
            <a:r>
              <a:rPr sz="2800" i="0" b="0" dirty="0" smtClean="0" lang="zh-CN">
                <a:solidFill>
                  <a:srgbClr val="333333"/>
                </a:solidFill>
                <a:latin typeface="OPPOSans-R"/>
                <a:ea typeface="OPPOSans-R"/>
              </a:rPr>
              <a:t>Summary of the business</a:t>
            </a:r>
            <a:endParaRPr lang="zh-CN" altLang="en-US"/>
          </a:p>
        </p:txBody>
      </p:sp>
      <p:sp>
        <p:nvSpPr>
          <p:cNvPr id="204" name="Object 204"/>
          <p:cNvSpPr txBox="1"/>
          <p:nvPr/>
        </p:nvSpPr>
        <p:spPr>
          <a:xfrm>
            <a:off x="8181422" y="6744165"/>
            <a:ext cx="2679916" cy="1612899"/>
          </a:xfrm>
          <a:prstGeom prst="rect">
            <a:avLst/>
          </a:prstGeom>
        </p:spPr>
        <p:txBody>
          <a:bodyPr vert="horz" anchor="t" rtlCol="0" anchorCtr="0">
            <a:noAutofit/>
          </a:bodyPr>
          <a:lstStyle/>
          <a:p>
            <a:pPr algn="ctr">
              <a:lnSpc>
                <a:spcPct val="100000"/>
              </a:lnSpc>
            </a:pPr>
            <a:r>
              <a:rPr sz="10600" i="0" b="0" spc="212" dirty="0" smtClean="0" lang="zh-CN">
                <a:solidFill>
                  <a:srgbClr val="333333"/>
                </a:solidFill>
                <a:latin typeface="OPPOSans-H"/>
                <a:ea typeface="OPPOSans-H"/>
              </a:rPr>
              <a:t>02</a:t>
            </a:r>
            <a:endParaRPr lang="zh-CN" altLang="en-US"/>
          </a:p>
        </p:txBody>
      </p:sp>
      <p:pic>
        <p:nvPicPr>
          <p:cNvPr id="205" name="image 205"/>
          <p:cNvPicPr>
            <a:picLocks noChangeAspect="1"/>
          </p:cNvPicPr>
          <p:nvPr/>
        </p:nvPicPr>
        <p:blipFill>
          <a:blip r:embed="rId205">
                </a:blip>
          <a:srcRect/>
          <a:stretch>
            <a:fillRect/>
          </a:stretch>
        </p:blipFill>
        <p:spPr>
          <a:xfrm rot="0" flipV="0" flipH="0">
            <a:off x="1943100" y="6007100"/>
            <a:ext cx="4737100" cy="5257800"/>
          </a:xfrm>
          <a:prstGeom prst="rect">
            <a:avLst/>
          </a:prstGeom>
        </p:spPr>
      </p:pic>
      <p:sp>
        <p:nvSpPr>
          <p:cNvPr id="206" name="Object 206"/>
          <p:cNvSpPr txBox="1"/>
          <p:nvPr/>
        </p:nvSpPr>
        <p:spPr>
          <a:xfrm>
            <a:off x="2254250" y="8584601"/>
            <a:ext cx="4114800" cy="584200"/>
          </a:xfrm>
          <a:prstGeom prst="rect">
            <a:avLst/>
          </a:prstGeom>
        </p:spPr>
        <p:txBody>
          <a:bodyPr vert="horz" anchor="t" rtlCol="0" anchorCtr="0">
            <a:noAutofit/>
          </a:bodyPr>
          <a:lstStyle/>
          <a:p>
            <a:pPr algn="ctr">
              <a:lnSpc>
                <a:spcPct val="83333"/>
              </a:lnSpc>
            </a:pPr>
            <a:r>
              <a:rPr sz="4600" i="0" b="0" spc="92" dirty="0" smtClean="0" lang="zh-CN">
                <a:solidFill>
                  <a:srgbClr val="FEFEFE"/>
                </a:solidFill>
                <a:latin typeface="OPPOSans-H"/>
                <a:ea typeface="OPPOSans-H"/>
              </a:rPr>
              <a:t>概念简介</a:t>
            </a:r>
            <a:endParaRPr lang="zh-CN" altLang="en-US"/>
          </a:p>
        </p:txBody>
      </p:sp>
      <p:sp>
        <p:nvSpPr>
          <p:cNvPr id="207" name="Object 207"/>
          <p:cNvSpPr txBox="1"/>
          <p:nvPr/>
        </p:nvSpPr>
        <p:spPr>
          <a:xfrm>
            <a:off x="2387600" y="9367200"/>
            <a:ext cx="3848100" cy="355600"/>
          </a:xfrm>
          <a:prstGeom prst="rect">
            <a:avLst/>
          </a:prstGeom>
        </p:spPr>
        <p:txBody>
          <a:bodyPr vert="horz" anchor="t" rtlCol="0" anchorCtr="0">
            <a:noAutofit/>
          </a:bodyPr>
          <a:lstStyle/>
          <a:p>
            <a:pPr algn="ctr">
              <a:lnSpc>
                <a:spcPct val="83333"/>
              </a:lnSpc>
            </a:pPr>
            <a:r>
              <a:rPr sz="2800" i="0" b="0" dirty="0" smtClean="0" lang="zh-CN">
                <a:solidFill>
                  <a:srgbClr val="FEFEFE"/>
                </a:solidFill>
                <a:latin typeface="OPPOSans-R"/>
                <a:ea typeface="OPPOSans-R"/>
              </a:rPr>
              <a:t>Concept introduction</a:t>
            </a:r>
            <a:endParaRPr lang="zh-CN" altLang="en-US"/>
          </a:p>
        </p:txBody>
      </p:sp>
      <p:sp>
        <p:nvSpPr>
          <p:cNvPr id="208" name="Object 208"/>
          <p:cNvSpPr txBox="1"/>
          <p:nvPr/>
        </p:nvSpPr>
        <p:spPr>
          <a:xfrm>
            <a:off x="2711055" y="6744165"/>
            <a:ext cx="3105051" cy="1612899"/>
          </a:xfrm>
          <a:prstGeom prst="rect">
            <a:avLst/>
          </a:prstGeom>
        </p:spPr>
        <p:txBody>
          <a:bodyPr vert="horz" anchor="t" rtlCol="0" anchorCtr="0">
            <a:noAutofit/>
          </a:bodyPr>
          <a:lstStyle/>
          <a:p>
            <a:pPr algn="ctr">
              <a:lnSpc>
                <a:spcPct val="100000"/>
              </a:lnSpc>
            </a:pPr>
            <a:r>
              <a:rPr sz="10600" i="0" b="0" spc="212" dirty="0" smtClean="0" lang="zh-CN">
                <a:solidFill>
                  <a:srgbClr val="FEFEFE"/>
                </a:solidFill>
                <a:latin typeface="OPPOSans-H"/>
                <a:ea typeface="OPPOSans-H"/>
              </a:rPr>
              <a:t>01</a:t>
            </a:r>
            <a:endParaRPr lang="zh-CN" altLang="en-US"/>
          </a:p>
        </p:txBody>
      </p:sp>
      <p:pic>
        <p:nvPicPr>
          <p:cNvPr id="209" name="image 209"/>
          <p:cNvPicPr>
            <a:picLocks noChangeAspect="1"/>
          </p:cNvPicPr>
          <p:nvPr/>
        </p:nvPicPr>
        <p:blipFill>
          <a:blip r:embed="rId209">
                </a:blip>
          <a:srcRect/>
          <a:stretch>
            <a:fillRect/>
          </a:stretch>
        </p:blipFill>
        <p:spPr>
          <a:xfrm rot="0" flipV="0" flipH="0">
            <a:off x="12458700" y="6007100"/>
            <a:ext cx="4737100" cy="5257800"/>
          </a:xfrm>
          <a:prstGeom prst="rect">
            <a:avLst/>
          </a:prstGeom>
        </p:spPr>
      </p:pic>
      <p:sp>
        <p:nvSpPr>
          <p:cNvPr id="2010" name="Object 2010"/>
          <p:cNvSpPr txBox="1"/>
          <p:nvPr/>
        </p:nvSpPr>
        <p:spPr>
          <a:xfrm>
            <a:off x="12769850" y="8584601"/>
            <a:ext cx="4114800" cy="584200"/>
          </a:xfrm>
          <a:prstGeom prst="rect">
            <a:avLst/>
          </a:prstGeom>
        </p:spPr>
        <p:txBody>
          <a:bodyPr vert="horz" anchor="t" rtlCol="0" anchorCtr="0">
            <a:noAutofit/>
          </a:bodyPr>
          <a:lstStyle/>
          <a:p>
            <a:pPr algn="ctr">
              <a:lnSpc>
                <a:spcPct val="83333"/>
              </a:lnSpc>
            </a:pPr>
            <a:r>
              <a:rPr sz="4600" i="0" b="0" spc="92" dirty="0" smtClean="0" lang="zh-CN">
                <a:solidFill>
                  <a:srgbClr val="333333"/>
                </a:solidFill>
                <a:latin typeface="OPPOSans-H"/>
                <a:ea typeface="OPPOSans-H"/>
              </a:rPr>
              <a:t>特征分析</a:t>
            </a:r>
            <a:endParaRPr lang="zh-CN" altLang="en-US"/>
          </a:p>
        </p:txBody>
      </p:sp>
      <p:sp>
        <p:nvSpPr>
          <p:cNvPr id="2011" name="Object 2011"/>
          <p:cNvSpPr txBox="1"/>
          <p:nvPr/>
        </p:nvSpPr>
        <p:spPr>
          <a:xfrm>
            <a:off x="12903200" y="9367200"/>
            <a:ext cx="3848100" cy="711200"/>
          </a:xfrm>
          <a:prstGeom prst="rect">
            <a:avLst/>
          </a:prstGeom>
        </p:spPr>
        <p:txBody>
          <a:bodyPr vert="horz" anchor="t" rtlCol="0" anchorCtr="0">
            <a:noAutofit/>
          </a:bodyPr>
          <a:lstStyle/>
          <a:p>
            <a:pPr algn="ctr">
              <a:lnSpc>
                <a:spcPct val="83333"/>
              </a:lnSpc>
            </a:pPr>
            <a:r>
              <a:rPr sz="2800" i="0" b="0" dirty="0" smtClean="0" lang="zh-CN">
                <a:solidFill>
                  <a:srgbClr val="333333"/>
                </a:solidFill>
                <a:latin typeface="OPPOSans-R"/>
                <a:ea typeface="OPPOSans-R"/>
              </a:rPr>
              <a:t>Characteristics analysis</a:t>
            </a:r>
            <a:endParaRPr lang="zh-CN" altLang="en-US"/>
          </a:p>
        </p:txBody>
      </p:sp>
      <p:sp>
        <p:nvSpPr>
          <p:cNvPr id="2012" name="Object 2012"/>
          <p:cNvSpPr txBox="1"/>
          <p:nvPr/>
        </p:nvSpPr>
        <p:spPr>
          <a:xfrm>
            <a:off x="13535360" y="6744165"/>
            <a:ext cx="2487641" cy="1612899"/>
          </a:xfrm>
          <a:prstGeom prst="rect">
            <a:avLst/>
          </a:prstGeom>
        </p:spPr>
        <p:txBody>
          <a:bodyPr vert="horz" anchor="t" rtlCol="0" anchorCtr="0">
            <a:noAutofit/>
          </a:bodyPr>
          <a:lstStyle/>
          <a:p>
            <a:pPr algn="ctr">
              <a:lnSpc>
                <a:spcPct val="100000"/>
              </a:lnSpc>
            </a:pPr>
            <a:r>
              <a:rPr sz="10600" i="0" b="0" spc="212" dirty="0" smtClean="0" lang="zh-CN">
                <a:solidFill>
                  <a:srgbClr val="333333"/>
                </a:solidFill>
                <a:latin typeface="OPPOSans-H"/>
                <a:ea typeface="OPPOSans-H"/>
              </a:rPr>
              <a:t>03</a:t>
            </a:r>
            <a:endParaRPr lang="zh-CN" altLang="en-US"/>
          </a:p>
        </p:txBody>
      </p:sp>
      <p:pic>
        <p:nvPicPr>
          <p:cNvPr id="2013" name="image 2013"/>
          <p:cNvPicPr>
            <a:picLocks noChangeAspect="1"/>
          </p:cNvPicPr>
          <p:nvPr/>
        </p:nvPicPr>
        <p:blipFill>
          <a:blip r:embed="rId2013">
                </a:blip>
          <a:srcRect/>
          <a:stretch>
            <a:fillRect/>
          </a:stretch>
        </p:blipFill>
        <p:spPr>
          <a:xfrm rot="0" flipV="0" flipH="0">
            <a:off x="17716500" y="6007100"/>
            <a:ext cx="4737100" cy="5257800"/>
          </a:xfrm>
          <a:prstGeom prst="rect">
            <a:avLst/>
          </a:prstGeom>
        </p:spPr>
      </p:pic>
      <p:sp>
        <p:nvSpPr>
          <p:cNvPr id="2014" name="Object 2014"/>
          <p:cNvSpPr txBox="1"/>
          <p:nvPr/>
        </p:nvSpPr>
        <p:spPr>
          <a:xfrm>
            <a:off x="18027650" y="8584601"/>
            <a:ext cx="4114800" cy="584200"/>
          </a:xfrm>
          <a:prstGeom prst="rect">
            <a:avLst/>
          </a:prstGeom>
        </p:spPr>
        <p:txBody>
          <a:bodyPr vert="horz" anchor="t" rtlCol="0" anchorCtr="0">
            <a:noAutofit/>
          </a:bodyPr>
          <a:lstStyle/>
          <a:p>
            <a:pPr algn="ctr">
              <a:lnSpc>
                <a:spcPct val="83333"/>
              </a:lnSpc>
            </a:pPr>
            <a:r>
              <a:rPr sz="4600" i="0" b="0" spc="92" dirty="0" smtClean="0" lang="zh-CN">
                <a:solidFill>
                  <a:srgbClr val="333333"/>
                </a:solidFill>
                <a:latin typeface="OPPOSans-H"/>
                <a:ea typeface="OPPOSans-H"/>
              </a:rPr>
              <a:t>常用名词解释</a:t>
            </a:r>
            <a:endParaRPr lang="zh-CN" altLang="en-US"/>
          </a:p>
        </p:txBody>
      </p:sp>
      <p:sp>
        <p:nvSpPr>
          <p:cNvPr id="2015" name="Object 2015"/>
          <p:cNvSpPr txBox="1"/>
          <p:nvPr/>
        </p:nvSpPr>
        <p:spPr>
          <a:xfrm>
            <a:off x="18161000" y="9372042"/>
            <a:ext cx="3848100" cy="711200"/>
          </a:xfrm>
          <a:prstGeom prst="rect">
            <a:avLst/>
          </a:prstGeom>
        </p:spPr>
        <p:txBody>
          <a:bodyPr vert="horz" anchor="t" rtlCol="0" anchorCtr="0">
            <a:noAutofit/>
          </a:bodyPr>
          <a:lstStyle/>
          <a:p>
            <a:pPr algn="ctr">
              <a:lnSpc>
                <a:spcPct val="83333"/>
              </a:lnSpc>
            </a:pPr>
            <a:r>
              <a:rPr sz="2800" i="0" b="0" dirty="0" smtClean="0" lang="zh-CN">
                <a:solidFill>
                  <a:srgbClr val="333333"/>
                </a:solidFill>
                <a:latin typeface="OPPOSans-R"/>
                <a:ea typeface="OPPOSans-R"/>
              </a:rPr>
              <a:t>Common noun interpretation</a:t>
            </a:r>
            <a:endParaRPr lang="zh-CN" altLang="en-US"/>
          </a:p>
        </p:txBody>
      </p:sp>
      <p:sp>
        <p:nvSpPr>
          <p:cNvPr id="2016" name="Object 2016"/>
          <p:cNvSpPr txBox="1"/>
          <p:nvPr/>
        </p:nvSpPr>
        <p:spPr>
          <a:xfrm>
            <a:off x="18735477" y="6744165"/>
            <a:ext cx="2603006" cy="1612899"/>
          </a:xfrm>
          <a:prstGeom prst="rect">
            <a:avLst/>
          </a:prstGeom>
        </p:spPr>
        <p:txBody>
          <a:bodyPr vert="horz" anchor="t" rtlCol="0" anchorCtr="0">
            <a:noAutofit/>
          </a:bodyPr>
          <a:lstStyle/>
          <a:p>
            <a:pPr algn="ctr">
              <a:lnSpc>
                <a:spcPct val="100000"/>
              </a:lnSpc>
            </a:pPr>
            <a:r>
              <a:rPr sz="10600" i="0" b="0" spc="212" dirty="0" smtClean="0" lang="zh-CN">
                <a:solidFill>
                  <a:srgbClr val="333333"/>
                </a:solidFill>
                <a:latin typeface="OPPOSans-H"/>
                <a:ea typeface="OPPOSans-H"/>
              </a:rPr>
              <a:t>04</a:t>
            </a:r>
            <a:endParaRPr lang="zh-CN" altLang="en-US"/>
          </a:p>
        </p:txBody>
      </p:sp>
      <p:grpSp>
        <p:nvGrpSpPr>
          <p:cNvPr id="2017" name="组合 2017"/>
          <p:cNvGrpSpPr/>
          <p:nvPr/>
        </p:nvGrpSpPr>
        <p:grpSpPr>
          <a:xfrm>
            <a:off x="4887114" y="1779881"/>
            <a:ext cx="14609771" cy="2447337"/>
            <a:chOff x="4887114" y="1779881"/>
            <a:chExt cx="14609771" cy="2447337"/>
          </a:xfrm>
        </p:grpSpPr>
        <p:sp>
          <p:nvSpPr>
            <p:cNvPr id="2018" name="Object 2018"/>
            <p:cNvSpPr txBox="1"/>
            <p:nvPr/>
          </p:nvSpPr>
          <p:spPr>
            <a:xfrm>
              <a:off x="4887114" y="1703681"/>
              <a:ext cx="14609771" cy="1270000"/>
            </a:xfrm>
            <a:prstGeom prst="rect">
              <a:avLst/>
            </a:prstGeom>
          </p:spPr>
          <p:txBody>
            <a:bodyPr vert="horz" anchor="t" rtlCol="0" anchorCtr="0">
              <a:noAutofit/>
            </a:bodyPr>
            <a:lstStyle/>
            <a:p>
              <a:pPr algn="ctr">
                <a:lnSpc>
                  <a:spcPct val="83333"/>
                </a:lnSpc>
              </a:pPr>
              <a:r>
                <a:rPr sz="10000" i="0" b="0" spc="200" dirty="0" smtClean="0" lang="zh-CN">
                  <a:solidFill>
                    <a:srgbClr val="333333"/>
                  </a:solidFill>
                  <a:latin typeface="OPPOSans-H"/>
                  <a:ea typeface="OPPOSans-H"/>
                </a:rPr>
                <a:t>Contents / 目 录</a:t>
              </a:r>
              <a:endParaRPr lang="zh-CN" altLang="en-US"/>
            </a:p>
          </p:txBody>
        </p:sp>
        <p:grpSp>
          <p:nvGrpSpPr>
            <p:cNvPr id="2019" name="组合 2019"/>
            <p:cNvGrpSpPr/>
            <p:nvPr/>
          </p:nvGrpSpPr>
          <p:grpSpPr>
            <a:xfrm>
              <a:off x="11029950" y="3668418"/>
              <a:ext cx="2324100" cy="558800"/>
              <a:chOff x="11029950" y="3668418"/>
              <a:chExt cx="2324100" cy="558800"/>
            </a:xfrm>
          </p:grpSpPr>
          <p:pic>
            <p:nvPicPr>
              <p:cNvPr id="2020" name="image 2020"/>
              <p:cNvPicPr>
                <a:picLocks noChangeAspect="1"/>
              </p:cNvPicPr>
              <p:nvPr/>
            </p:nvPicPr>
            <p:blipFill>
              <a:blip r:embed="rId2020">
                </a:blip>
              <a:srcRect/>
              <a:stretch>
                <a:fillRect/>
              </a:stretch>
            </p:blipFill>
            <p:spPr>
              <a:xfrm rot="0" flipV="0" flipH="0">
                <a:off x="11029950" y="3668418"/>
                <a:ext cx="2324100" cy="558800"/>
              </a:xfrm>
              <a:prstGeom prst="rect">
                <a:avLst/>
              </a:prstGeom>
            </p:spPr>
          </p:pic>
          <p:pic>
            <p:nvPicPr>
              <p:cNvPr id="2021" name="image 2021"/>
              <p:cNvPicPr>
                <a:picLocks noChangeAspect="1"/>
              </p:cNvPicPr>
              <p:nvPr/>
            </p:nvPicPr>
            <p:blipFill>
              <a:blip r:embed="rId2021">
                </a:blip>
              <a:srcRect/>
              <a:stretch>
                <a:fillRect/>
              </a:stretch>
            </p:blipFill>
            <p:spPr>
              <a:xfrm rot="0" flipV="0" flipH="0">
                <a:off x="11029950" y="3668418"/>
                <a:ext cx="546100" cy="558800"/>
              </a:xfrm>
              <a:prstGeom prst="rect">
                <a:avLst/>
              </a:prstGeom>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a:stretch>
            <a:fillRect/>
          </a:stretch>
        </p:blipFill>
        <p:spPr>
          <a:xfrm rot="0" flipV="0" flipH="0">
            <a:off x="2247900" y="3327400"/>
            <a:ext cx="2654300" cy="2933700"/>
          </a:xfrm>
          <a:prstGeom prst="rect">
            <a:avLst/>
          </a:prstGeom>
        </p:spPr>
      </p:pic>
      <p:sp>
        <p:nvSpPr>
          <p:cNvPr id="302" name="Object 302"/>
          <p:cNvSpPr txBox="1"/>
          <p:nvPr/>
        </p:nvSpPr>
        <p:spPr>
          <a:xfrm>
            <a:off x="2704035" y="3987800"/>
            <a:ext cx="1857394" cy="1473200"/>
          </a:xfrm>
          <a:prstGeom prst="rect">
            <a:avLst/>
          </a:prstGeom>
        </p:spPr>
        <p:txBody>
          <a:bodyPr vert="horz" anchor="t" rtlCol="0" anchorCtr="0">
            <a:noAutofit/>
          </a:bodyPr>
          <a:lstStyle/>
          <a:p>
            <a:pPr algn="ctr">
              <a:lnSpc>
                <a:spcPct val="100000"/>
              </a:lnSpc>
            </a:pPr>
            <a:r>
              <a:rPr sz="9600" i="0" b="0" dirty="0" smtClean="0" lang="zh-CN">
                <a:solidFill>
                  <a:srgbClr val="FFFFFF"/>
                </a:solidFill>
                <a:latin typeface="OPPOSans-H"/>
                <a:ea typeface="OPPOSans-H"/>
              </a:rPr>
              <a:t>01</a:t>
            </a:r>
            <a:endParaRPr lang="zh-CN" altLang="en-US"/>
          </a:p>
        </p:txBody>
      </p:sp>
      <p:grpSp>
        <p:nvGrpSpPr>
          <p:cNvPr id="303" name="组合 303"/>
          <p:cNvGrpSpPr/>
          <p:nvPr/>
        </p:nvGrpSpPr>
        <p:grpSpPr>
          <a:xfrm>
            <a:off x="2267743" y="6524218"/>
            <a:ext cx="9652000" cy="2200400"/>
            <a:chOff x="2267743" y="6524218"/>
            <a:chExt cx="9652000" cy="2200400"/>
          </a:xfrm>
        </p:grpSpPr>
        <p:sp>
          <p:nvSpPr>
            <p:cNvPr id="304" name="Object 304"/>
            <p:cNvSpPr txBox="1"/>
            <p:nvPr/>
          </p:nvSpPr>
          <p:spPr>
            <a:xfrm>
              <a:off x="2166143" y="6448018"/>
              <a:ext cx="9906000" cy="1524000"/>
            </a:xfrm>
            <a:prstGeom prst="rect">
              <a:avLst/>
            </a:prstGeom>
          </p:spPr>
          <p:txBody>
            <a:bodyPr vert="horz" anchor="t" rtlCol="0" anchorCtr="0">
              <a:noAutofit/>
            </a:bodyPr>
            <a:lstStyle/>
            <a:p>
              <a:pPr algn="l">
                <a:lnSpc>
                  <a:spcPct val="83333"/>
                </a:lnSpc>
              </a:pPr>
              <a:r>
                <a:rPr sz="12000" i="0" b="0" dirty="0" smtClean="0" lang="zh-CN">
                  <a:solidFill>
                    <a:srgbClr val="333333"/>
                  </a:solidFill>
                  <a:latin typeface="OPPOSans-H"/>
                  <a:ea typeface="OPPOSans-H"/>
                </a:rPr>
                <a:t>概念简介</a:t>
              </a:r>
              <a:endParaRPr lang="zh-CN" altLang="en-US"/>
            </a:p>
          </p:txBody>
        </p:sp>
        <p:sp>
          <p:nvSpPr>
            <p:cNvPr id="305" name="Object 305"/>
            <p:cNvSpPr txBox="1"/>
            <p:nvPr/>
          </p:nvSpPr>
          <p:spPr>
            <a:xfrm>
              <a:off x="2171104" y="8191219"/>
              <a:ext cx="8900162" cy="457200"/>
            </a:xfrm>
            <a:prstGeom prst="rect">
              <a:avLst/>
            </a:prstGeom>
          </p:spPr>
          <p:txBody>
            <a:bodyPr vert="horz" anchor="t" rtlCol="0" anchorCtr="0">
              <a:noAutofit/>
            </a:bodyPr>
            <a:lstStyle/>
            <a:p>
              <a:pPr algn="l">
                <a:lnSpc>
                  <a:spcPct val="83333"/>
                </a:lnSpc>
              </a:pPr>
              <a:r>
                <a:rPr sz="3600" i="0" b="0" dirty="0" smtClean="0" lang="zh-CN">
                  <a:solidFill>
                    <a:srgbClr val="333333"/>
                  </a:solidFill>
                  <a:latin typeface="OPPOSans-R"/>
                  <a:ea typeface="OPPOSans-R"/>
                </a:rPr>
                <a:t>Concept introduction</a:t>
              </a:r>
              <a:endParaRPr lang="zh-CN" altLang="en-US"/>
            </a:p>
          </p:txBody>
        </p:sp>
      </p:grpSp>
      <p:grpSp>
        <p:nvGrpSpPr>
          <p:cNvPr id="306" name="组合 306"/>
          <p:cNvGrpSpPr/>
          <p:nvPr/>
        </p:nvGrpSpPr>
        <p:grpSpPr>
          <a:xfrm>
            <a:off x="12839700" y="3683000"/>
            <a:ext cx="9702800" cy="8712200"/>
            <a:chOff x="12839700" y="3683000"/>
            <a:chExt cx="9702800" cy="8712200"/>
          </a:xfrm>
        </p:grpSpPr>
        <p:pic>
          <p:nvPicPr>
            <p:cNvPr id="307" name="image 307"/>
            <p:cNvPicPr>
              <a:picLocks noChangeAspect="1"/>
            </p:cNvPicPr>
            <p:nvPr/>
          </p:nvPicPr>
          <p:blipFill>
            <a:blip r:embed="rId307">
                </a:blip>
            <a:srcRect/>
            <a:stretch>
              <a:fillRect/>
            </a:stretch>
          </p:blipFill>
          <p:spPr>
            <a:xfrm rot="0" flipV="0" flipH="0">
              <a:off x="12839700" y="9931400"/>
              <a:ext cx="9702800" cy="2463800"/>
            </a:xfrm>
            <a:prstGeom prst="rect">
              <a:avLst/>
            </a:prstGeom>
          </p:spPr>
        </p:pic>
        <p:pic>
          <p:nvPicPr>
            <p:cNvPr id="308" name="image 308"/>
            <p:cNvPicPr>
              <a:picLocks noChangeAspect="1"/>
            </p:cNvPicPr>
            <p:nvPr/>
          </p:nvPicPr>
          <p:blipFill>
            <a:blip r:embed="rId308">
                </a:blip>
            <a:srcRect/>
            <a:stretch>
              <a:fillRect/>
            </a:stretch>
          </p:blipFill>
          <p:spPr>
            <a:xfrm rot="0" flipV="0" flipH="0">
              <a:off x="17157700" y="8661400"/>
              <a:ext cx="1054100" cy="2489200"/>
            </a:xfrm>
            <a:prstGeom prst="rect">
              <a:avLst/>
            </a:prstGeom>
          </p:spPr>
        </p:pic>
        <p:pic>
          <p:nvPicPr>
            <p:cNvPr id="309" name="image 309"/>
            <p:cNvPicPr>
              <a:picLocks noChangeAspect="1"/>
            </p:cNvPicPr>
            <p:nvPr/>
          </p:nvPicPr>
          <p:blipFill>
            <a:blip r:embed="rId309">
                </a:blip>
            <a:srcRect/>
            <a:stretch>
              <a:fillRect/>
            </a:stretch>
          </p:blipFill>
          <p:spPr>
            <a:xfrm rot="0" flipV="0" flipH="0">
              <a:off x="13385800" y="3683000"/>
              <a:ext cx="8509000" cy="7721600"/>
            </a:xfrm>
            <a:prstGeom prst="rect">
              <a:avLst/>
            </a:prstGeom>
          </p:spPr>
        </p:pic>
      </p:grpSp>
      <p:grpSp>
        <p:nvGrpSpPr>
          <p:cNvPr id="3010" name="组合 3010"/>
          <p:cNvGrpSpPr/>
          <p:nvPr/>
        </p:nvGrpSpPr>
        <p:grpSpPr>
          <a:xfrm>
            <a:off x="2451100" y="10223500"/>
            <a:ext cx="9915610" cy="1330997"/>
            <a:chOff x="2451100" y="10223500"/>
            <a:chExt cx="9915610" cy="1330997"/>
          </a:xfrm>
        </p:grpSpPr>
        <p:sp>
          <p:nvSpPr>
            <p:cNvPr id="3011" name="Object 3011"/>
            <p:cNvSpPr txBox="1"/>
            <p:nvPr/>
          </p:nvSpPr>
          <p:spPr>
            <a:xfrm>
              <a:off x="2361604" y="10957597"/>
              <a:ext cx="10157505" cy="520700"/>
            </a:xfrm>
            <a:prstGeom prst="rect">
              <a:avLst/>
            </a:prstGeom>
          </p:spPr>
          <p:txBody>
            <a:bodyPr vert="horz" anchor="t" rtlCol="0" anchorCtr="0">
              <a:noAutofit/>
            </a:bodyPr>
            <a:lstStyle/>
            <a:p>
              <a:pPr algn="l">
                <a:lnSpc>
                  <a:spcPct val="100000"/>
                </a:lnSpc>
              </a:pPr>
              <a:r>
                <a:rPr sz="3400" i="0" b="0" dirty="0" smtClean="0" lang="zh-CN">
                  <a:solidFill>
                    <a:srgbClr val="333333"/>
                  </a:solidFill>
                  <a:latin typeface="OPPOSans-R"/>
                  <a:ea typeface="OPPOSans-R"/>
                </a:rPr>
                <a:t>金融概念/金融机构/银行简介</a:t>
              </a:r>
              <a:endParaRPr lang="zh-CN" altLang="en-US"/>
            </a:p>
          </p:txBody>
        </p:sp>
        <p:grpSp>
          <p:nvGrpSpPr>
            <p:cNvPr id="3012" name="组合 3012"/>
            <p:cNvGrpSpPr/>
            <p:nvPr/>
          </p:nvGrpSpPr>
          <p:grpSpPr>
            <a:xfrm>
              <a:off x="2451100" y="10223500"/>
              <a:ext cx="2324100" cy="558800"/>
              <a:chOff x="2451100" y="10223500"/>
              <a:chExt cx="2324100" cy="558800"/>
            </a:xfrm>
          </p:grpSpPr>
          <p:pic>
            <p:nvPicPr>
              <p:cNvPr id="3013" name="image 3013"/>
              <p:cNvPicPr>
                <a:picLocks noChangeAspect="1"/>
              </p:cNvPicPr>
              <p:nvPr/>
            </p:nvPicPr>
            <p:blipFill>
              <a:blip r:embed="rId3013">
                </a:blip>
              <a:srcRect/>
              <a:stretch>
                <a:fillRect/>
              </a:stretch>
            </p:blipFill>
            <p:spPr>
              <a:xfrm rot="0" flipV="0" flipH="0">
                <a:off x="2451100" y="10223500"/>
                <a:ext cx="2324100" cy="558800"/>
              </a:xfrm>
              <a:prstGeom prst="rect">
                <a:avLst/>
              </a:prstGeom>
            </p:spPr>
          </p:pic>
          <p:pic>
            <p:nvPicPr>
              <p:cNvPr id="3014" name="image 3014"/>
              <p:cNvPicPr>
                <a:picLocks noChangeAspect="1"/>
              </p:cNvPicPr>
              <p:nvPr/>
            </p:nvPicPr>
            <p:blipFill>
              <a:blip r:embed="rId3014">
                </a:blip>
              <a:srcRect/>
              <a:stretch>
                <a:fillRect/>
              </a:stretch>
            </p:blipFill>
            <p:spPr>
              <a:xfrm rot="0" flipV="0" flipH="0">
                <a:off x="3340100" y="10223500"/>
                <a:ext cx="546100" cy="558800"/>
              </a:xfrm>
              <a:prstGeom prst="rect">
                <a:avLst/>
              </a:prstGeom>
            </p:spPr>
          </p:pic>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grpSp>
        <p:nvGrpSpPr>
          <p:cNvPr id="401" name="组合 401"/>
          <p:cNvGrpSpPr/>
          <p:nvPr/>
        </p:nvGrpSpPr>
        <p:grpSpPr>
          <a:xfrm>
            <a:off x="8520023" y="1167905"/>
            <a:ext cx="7343952" cy="2248394"/>
            <a:chOff x="8520023" y="1167905"/>
            <a:chExt cx="7343952" cy="2248394"/>
          </a:xfrm>
        </p:grpSpPr>
        <p:grpSp>
          <p:nvGrpSpPr>
            <p:cNvPr id="402" name="组合 402"/>
            <p:cNvGrpSpPr/>
            <p:nvPr/>
          </p:nvGrpSpPr>
          <p:grpSpPr>
            <a:xfrm>
              <a:off x="11023600" y="2882900"/>
              <a:ext cx="2324100" cy="533400"/>
              <a:chOff x="11023600" y="2882900"/>
              <a:chExt cx="2324100" cy="533400"/>
            </a:xfrm>
          </p:grpSpPr>
          <p:pic>
            <p:nvPicPr>
              <p:cNvPr id="403" name="image 403"/>
              <p:cNvPicPr>
                <a:picLocks noChangeAspect="1"/>
              </p:cNvPicPr>
              <p:nvPr/>
            </p:nvPicPr>
            <p:blipFill>
              <a:blip r:embed="rId403">
                </a:blip>
              <a:srcRect/>
              <a:stretch>
                <a:fillRect/>
              </a:stretch>
            </p:blipFill>
            <p:spPr>
              <a:xfrm rot="0" flipV="0" flipH="0">
                <a:off x="11023600" y="2882900"/>
                <a:ext cx="2324100" cy="533400"/>
              </a:xfrm>
              <a:prstGeom prst="rect">
                <a:avLst/>
              </a:prstGeom>
            </p:spPr>
          </p:pic>
          <p:pic>
            <p:nvPicPr>
              <p:cNvPr id="404" name="image 404"/>
              <p:cNvPicPr>
                <a:picLocks noChangeAspect="1"/>
              </p:cNvPicPr>
              <p:nvPr/>
            </p:nvPicPr>
            <p:blipFill>
              <a:blip r:embed="rId404">
                </a:blip>
              <a:srcRect/>
              <a:stretch>
                <a:fillRect/>
              </a:stretch>
            </p:blipFill>
            <p:spPr>
              <a:xfrm rot="0" flipV="0" flipH="0">
                <a:off x="12801600" y="2882900"/>
                <a:ext cx="546100" cy="533400"/>
              </a:xfrm>
              <a:prstGeom prst="rect">
                <a:avLst/>
              </a:prstGeom>
            </p:spPr>
          </p:pic>
        </p:grpSp>
        <p:grpSp>
          <p:nvGrpSpPr>
            <p:cNvPr id="405" name="组合 405"/>
            <p:cNvGrpSpPr/>
            <p:nvPr/>
          </p:nvGrpSpPr>
          <p:grpSpPr>
            <a:xfrm>
              <a:off x="8520023" y="1167905"/>
              <a:ext cx="7343952" cy="1532337"/>
              <a:chOff x="8520023" y="1167905"/>
              <a:chExt cx="7343952" cy="1532337"/>
            </a:xfrm>
          </p:grpSpPr>
          <p:sp>
            <p:nvSpPr>
              <p:cNvPr id="406" name="Object 406"/>
              <p:cNvSpPr txBox="1"/>
              <p:nvPr/>
            </p:nvSpPr>
            <p:spPr>
              <a:xfrm>
                <a:off x="8535641" y="1091705"/>
                <a:ext cx="7328333"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金融概念</a:t>
                </a:r>
                <a:endParaRPr lang="zh-CN" altLang="en-US"/>
              </a:p>
            </p:txBody>
          </p:sp>
          <p:sp>
            <p:nvSpPr>
              <p:cNvPr id="407" name="Object 407"/>
              <p:cNvSpPr txBox="1"/>
              <p:nvPr/>
            </p:nvSpPr>
            <p:spPr>
              <a:xfrm>
                <a:off x="8520023" y="2166842"/>
                <a:ext cx="7343952"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R"/>
                    <a:ea typeface="OPPOSans-R"/>
                  </a:rPr>
                  <a:t>Financial concept</a:t>
                </a:r>
                <a:endParaRPr lang="zh-CN" altLang="en-US"/>
              </a:p>
            </p:txBody>
          </p:sp>
        </p:grpSp>
      </p:grpSp>
      <p:grpSp>
        <p:nvGrpSpPr>
          <p:cNvPr id="408" name="组合 408"/>
          <p:cNvGrpSpPr/>
          <p:nvPr/>
        </p:nvGrpSpPr>
        <p:grpSpPr>
          <a:xfrm>
            <a:off x="2796995" y="4246281"/>
            <a:ext cx="5715000" cy="2763719"/>
            <a:chOff x="2796995" y="4246281"/>
            <a:chExt cx="5715000" cy="2763719"/>
          </a:xfrm>
        </p:grpSpPr>
        <p:sp>
          <p:nvSpPr>
            <p:cNvPr id="409" name="Object 409"/>
            <p:cNvSpPr txBox="1"/>
            <p:nvPr/>
          </p:nvSpPr>
          <p:spPr>
            <a:xfrm>
              <a:off x="3673295" y="4170081"/>
              <a:ext cx="49911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概念</a:t>
              </a:r>
              <a:endParaRPr lang="zh-CN" altLang="en-US"/>
            </a:p>
          </p:txBody>
        </p:sp>
        <p:sp>
          <p:nvSpPr>
            <p:cNvPr id="4010" name="Object 4010"/>
            <p:cNvSpPr txBox="1"/>
            <p:nvPr/>
          </p:nvSpPr>
          <p:spPr>
            <a:xfrm>
              <a:off x="2695395" y="5193900"/>
              <a:ext cx="5969000" cy="1739900"/>
            </a:xfrm>
            <a:prstGeom prst="rect">
              <a:avLst/>
            </a:prstGeom>
          </p:spPr>
          <p:txBody>
            <a:bodyPr vert="horz" anchor="t" rtlCol="0" anchorCtr="0">
              <a:noAutofit/>
            </a:bodyPr>
            <a:lstStyle/>
            <a:p>
              <a:pPr algn="r">
                <a:lnSpc>
                  <a:spcPct val="127500"/>
                </a:lnSpc>
              </a:pPr>
              <a:r>
                <a:rPr sz="3000" i="0" b="0" dirty="0" smtClean="0" lang="zh-CN">
                  <a:solidFill>
                    <a:srgbClr val="333333"/>
                  </a:solidFill>
                  <a:latin typeface="OPPOSans-R"/>
                  <a:ea typeface="OPPOSans-R"/>
                </a:rPr>
                <a:t>指货币的发行、流通和回笼，贷款的发放和收回，存款的存入和提取，汇兑的往来等经济活动</a:t>
              </a:r>
              <a:endParaRPr lang="zh-CN" altLang="en-US"/>
            </a:p>
          </p:txBody>
        </p:sp>
      </p:grpSp>
      <p:grpSp>
        <p:nvGrpSpPr>
          <p:cNvPr id="4011" name="组合 4011"/>
          <p:cNvGrpSpPr/>
          <p:nvPr/>
        </p:nvGrpSpPr>
        <p:grpSpPr>
          <a:xfrm>
            <a:off x="2796995" y="8001000"/>
            <a:ext cx="5715000" cy="3327000"/>
            <a:chOff x="2796995" y="8001000"/>
            <a:chExt cx="5715000" cy="3327000"/>
          </a:xfrm>
        </p:grpSpPr>
        <p:sp>
          <p:nvSpPr>
            <p:cNvPr id="4012" name="Object 4012"/>
            <p:cNvSpPr txBox="1"/>
            <p:nvPr/>
          </p:nvSpPr>
          <p:spPr>
            <a:xfrm>
              <a:off x="3640931" y="7924800"/>
              <a:ext cx="49911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核心元素</a:t>
              </a:r>
              <a:endParaRPr lang="zh-CN" altLang="en-US"/>
            </a:p>
          </p:txBody>
        </p:sp>
        <p:sp>
          <p:nvSpPr>
            <p:cNvPr id="4013" name="Object 4013"/>
            <p:cNvSpPr txBox="1"/>
            <p:nvPr/>
          </p:nvSpPr>
          <p:spPr>
            <a:xfrm>
              <a:off x="2695395" y="8940400"/>
              <a:ext cx="5969000" cy="2311400"/>
            </a:xfrm>
            <a:prstGeom prst="rect">
              <a:avLst/>
            </a:prstGeom>
          </p:spPr>
          <p:txBody>
            <a:bodyPr vert="horz" anchor="t" rtlCol="0" anchorCtr="0">
              <a:noAutofit/>
            </a:bodyPr>
            <a:lstStyle/>
            <a:p>
              <a:pPr algn="r">
                <a:lnSpc>
                  <a:spcPct val="127500"/>
                </a:lnSpc>
              </a:pPr>
              <a:r>
                <a:rPr sz="3000" i="0" b="0" dirty="0" smtClean="0" lang="zh-CN">
                  <a:solidFill>
                    <a:srgbClr val="333333"/>
                  </a:solidFill>
                  <a:latin typeface="OPPOSans-R"/>
                  <a:ea typeface="OPPOSans-R"/>
                </a:rPr>
                <a:t>金融的核心是跨时间、跨空间的价值交换，所有涉及到价值或者收入在不同时间、不同空间之间进行配置的交易都是金融交易</a:t>
              </a:r>
              <a:endParaRPr lang="zh-CN" altLang="en-US"/>
            </a:p>
          </p:txBody>
        </p:sp>
      </p:grpSp>
      <p:grpSp>
        <p:nvGrpSpPr>
          <p:cNvPr id="4014" name="组合 4014"/>
          <p:cNvGrpSpPr/>
          <p:nvPr/>
        </p:nvGrpSpPr>
        <p:grpSpPr>
          <a:xfrm>
            <a:off x="15779551" y="4246281"/>
            <a:ext cx="5506442" cy="2738319"/>
            <a:chOff x="15779551" y="4246281"/>
            <a:chExt cx="5506442" cy="2738319"/>
          </a:xfrm>
        </p:grpSpPr>
        <p:sp>
          <p:nvSpPr>
            <p:cNvPr id="4015" name="Object 4015"/>
            <p:cNvSpPr txBox="1"/>
            <p:nvPr/>
          </p:nvSpPr>
          <p:spPr>
            <a:xfrm>
              <a:off x="15677951" y="4170081"/>
              <a:ext cx="49911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基本含义</a:t>
              </a:r>
              <a:endParaRPr lang="zh-CN" altLang="en-US"/>
            </a:p>
          </p:txBody>
        </p:sp>
        <p:sp>
          <p:nvSpPr>
            <p:cNvPr id="4016" name="Object 4016"/>
            <p:cNvSpPr txBox="1"/>
            <p:nvPr/>
          </p:nvSpPr>
          <p:spPr>
            <a:xfrm>
              <a:off x="15685293" y="5168500"/>
              <a:ext cx="5753100" cy="17399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金融的本质是价值流通。金融产品的种类有很多，其中主要包括银行、证券、保险、信托等</a:t>
              </a:r>
              <a:endParaRPr lang="zh-CN" altLang="en-US"/>
            </a:p>
          </p:txBody>
        </p:sp>
      </p:grpSp>
      <p:grpSp>
        <p:nvGrpSpPr>
          <p:cNvPr id="4017" name="组合 4017"/>
          <p:cNvGrpSpPr/>
          <p:nvPr/>
        </p:nvGrpSpPr>
        <p:grpSpPr>
          <a:xfrm>
            <a:off x="15777368" y="8001000"/>
            <a:ext cx="5865415" cy="2752524"/>
            <a:chOff x="15777368" y="8001000"/>
            <a:chExt cx="5865415" cy="2752524"/>
          </a:xfrm>
        </p:grpSpPr>
        <p:sp>
          <p:nvSpPr>
            <p:cNvPr id="4018" name="Object 4018"/>
            <p:cNvSpPr txBox="1"/>
            <p:nvPr/>
          </p:nvSpPr>
          <p:spPr>
            <a:xfrm>
              <a:off x="15675768" y="7924800"/>
              <a:ext cx="49911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构成要素</a:t>
              </a:r>
              <a:endParaRPr lang="zh-CN" altLang="en-US"/>
            </a:p>
          </p:txBody>
        </p:sp>
        <p:sp>
          <p:nvSpPr>
            <p:cNvPr id="4019" name="Object 4019"/>
            <p:cNvSpPr txBox="1"/>
            <p:nvPr/>
          </p:nvSpPr>
          <p:spPr>
            <a:xfrm>
              <a:off x="15686484" y="8937424"/>
              <a:ext cx="6108700" cy="17399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对象、方式、机构、</a:t>
              </a:r>
              <a:endParaRPr lang="zh-CN" altLang="en-US" sz="3000"/>
            </a:p>
            <a:p>
              <a:pPr algn="l">
                <a:lnSpc>
                  <a:spcPct val="127500"/>
                </a:lnSpc>
              </a:pPr>
              <a:r>
                <a:rPr sz="3000" i="0" b="0" dirty="0" smtClean="0" lang="zh-CN">
                  <a:solidFill>
                    <a:srgbClr val="333333"/>
                  </a:solidFill>
                  <a:latin typeface="OPPOSans-R"/>
                  <a:ea typeface="OPPOSans-R"/>
                </a:rPr>
                <a:t>场所和制度以及</a:t>
              </a:r>
              <a:endParaRPr lang="zh-CN" altLang="en-US" sz="3000"/>
            </a:p>
            <a:p>
              <a:pPr algn="l">
                <a:lnSpc>
                  <a:spcPct val="127500"/>
                </a:lnSpc>
              </a:pPr>
              <a:r>
                <a:rPr sz="3000" i="0" b="0" dirty="0" smtClean="0" lang="zh-CN">
                  <a:solidFill>
                    <a:srgbClr val="333333"/>
                  </a:solidFill>
                  <a:latin typeface="OPPOSans-R"/>
                  <a:ea typeface="OPPOSans-R"/>
                </a:rPr>
                <a:t>调控机制</a:t>
              </a:r>
              <a:endParaRPr lang="zh-CN" altLang="en-US"/>
            </a:p>
          </p:txBody>
        </p:sp>
      </p:grpSp>
      <p:grpSp>
        <p:nvGrpSpPr>
          <p:cNvPr id="4020" name="组合 4020"/>
          <p:cNvGrpSpPr/>
          <p:nvPr/>
        </p:nvGrpSpPr>
        <p:grpSpPr>
          <a:xfrm>
            <a:off x="9004300" y="4533900"/>
            <a:ext cx="6248400" cy="6934200"/>
            <a:chOff x="9004300" y="4533900"/>
            <a:chExt cx="6248400" cy="6934200"/>
          </a:xfrm>
        </p:grpSpPr>
        <p:pic>
          <p:nvPicPr>
            <p:cNvPr id="4021" name="image 4021"/>
            <p:cNvPicPr>
              <a:picLocks noChangeAspect="1"/>
            </p:cNvPicPr>
            <p:nvPr/>
          </p:nvPicPr>
          <p:blipFill>
            <a:blip r:embed="rId4021">
                </a:blip>
            <a:srcRect/>
            <a:stretch>
              <a:fillRect/>
            </a:stretch>
          </p:blipFill>
          <p:spPr>
            <a:xfrm rot="0" flipV="0" flipH="0">
              <a:off x="9004300" y="4533900"/>
              <a:ext cx="6248400" cy="6934200"/>
            </a:xfrm>
            <a:prstGeom prst="rect">
              <a:avLst/>
            </a:prstGeom>
          </p:spPr>
        </p:pic>
        <p:pic>
          <p:nvPicPr>
            <p:cNvPr id="4022" name="image 4022"/>
            <p:cNvPicPr>
              <a:picLocks noChangeAspect="1"/>
            </p:cNvPicPr>
            <p:nvPr/>
          </p:nvPicPr>
          <p:blipFill>
            <a:blip r:embed="rId4022">
                </a:blip>
            <a:srcRect/>
            <a:stretch>
              <a:fillRect/>
            </a:stretch>
          </p:blipFill>
          <p:spPr>
            <a:xfrm rot="0" flipV="0" flipH="0">
              <a:off x="12166600" y="4851400"/>
              <a:ext cx="2794000" cy="3111500"/>
            </a:xfrm>
            <a:prstGeom prst="rect">
              <a:avLst/>
            </a:prstGeom>
          </p:spPr>
        </p:pic>
        <p:pic>
          <p:nvPicPr>
            <p:cNvPr id="4023" name="image 4023"/>
            <p:cNvPicPr>
              <a:picLocks noChangeAspect="1"/>
            </p:cNvPicPr>
            <p:nvPr/>
          </p:nvPicPr>
          <p:blipFill>
            <a:blip r:embed="rId4023">
                </a:blip>
            <a:srcRect/>
            <a:stretch>
              <a:fillRect/>
            </a:stretch>
          </p:blipFill>
          <p:spPr>
            <a:xfrm rot="0" flipV="0" flipH="0">
              <a:off x="12166600" y="8039100"/>
              <a:ext cx="2794000" cy="3111500"/>
            </a:xfrm>
            <a:prstGeom prst="rect">
              <a:avLst/>
            </a:prstGeom>
          </p:spPr>
        </p:pic>
        <p:pic>
          <p:nvPicPr>
            <p:cNvPr id="4024" name="image 4024"/>
            <p:cNvPicPr>
              <a:picLocks noChangeAspect="1"/>
            </p:cNvPicPr>
            <p:nvPr/>
          </p:nvPicPr>
          <p:blipFill>
            <a:blip r:embed="rId4024">
                </a:blip>
            <a:srcRect/>
            <a:stretch>
              <a:fillRect/>
            </a:stretch>
          </p:blipFill>
          <p:spPr>
            <a:xfrm rot="0" flipV="0" flipH="0">
              <a:off x="9296400" y="8039100"/>
              <a:ext cx="2794000" cy="3111500"/>
            </a:xfrm>
            <a:prstGeom prst="rect">
              <a:avLst/>
            </a:prstGeom>
          </p:spPr>
        </p:pic>
        <p:pic>
          <p:nvPicPr>
            <p:cNvPr id="4025" name="image 4025"/>
            <p:cNvPicPr>
              <a:picLocks noChangeAspect="1"/>
            </p:cNvPicPr>
            <p:nvPr/>
          </p:nvPicPr>
          <p:blipFill>
            <a:blip r:embed="rId4025">
                </a:blip>
            <a:srcRect/>
            <a:stretch>
              <a:fillRect/>
            </a:stretch>
          </p:blipFill>
          <p:spPr>
            <a:xfrm rot="0" flipV="0" flipH="0">
              <a:off x="9296400" y="4851400"/>
              <a:ext cx="2794000" cy="3111500"/>
            </a:xfrm>
            <a:prstGeom prst="rect">
              <a:avLst/>
            </a:prstGeom>
          </p:spPr>
        </p:pic>
        <p:pic>
          <p:nvPicPr>
            <p:cNvPr id="4026" name="image 4026"/>
            <p:cNvPicPr>
              <a:picLocks noChangeAspect="1"/>
            </p:cNvPicPr>
            <p:nvPr/>
          </p:nvPicPr>
          <p:blipFill>
            <a:blip r:embed="rId4026">
                </a:blip>
            <a:srcRect/>
            <a:stretch>
              <a:fillRect/>
            </a:stretch>
          </p:blipFill>
          <p:spPr>
            <a:xfrm rot="0" flipV="0" flipH="0">
              <a:off x="10312400" y="6350000"/>
              <a:ext cx="749300" cy="990600"/>
            </a:xfrm>
            <a:prstGeom prst="rect">
              <a:avLst/>
            </a:prstGeom>
          </p:spPr>
        </p:pic>
        <p:pic>
          <p:nvPicPr>
            <p:cNvPr id="4027" name="image 4027"/>
            <p:cNvPicPr>
              <a:picLocks noChangeAspect="1"/>
            </p:cNvPicPr>
            <p:nvPr/>
          </p:nvPicPr>
          <p:blipFill>
            <a:blip r:embed="rId4027">
                </a:blip>
            <a:srcRect/>
            <a:stretch>
              <a:fillRect/>
            </a:stretch>
          </p:blipFill>
          <p:spPr>
            <a:xfrm rot="0" flipV="0" flipH="0">
              <a:off x="13030200" y="6350000"/>
              <a:ext cx="1079500" cy="990600"/>
            </a:xfrm>
            <a:prstGeom prst="rect">
              <a:avLst/>
            </a:prstGeom>
          </p:spPr>
        </p:pic>
        <p:pic>
          <p:nvPicPr>
            <p:cNvPr id="4028" name="image 4028"/>
            <p:cNvPicPr>
              <a:picLocks noChangeAspect="1"/>
            </p:cNvPicPr>
            <p:nvPr/>
          </p:nvPicPr>
          <p:blipFill>
            <a:blip r:embed="rId4028">
                </a:blip>
            <a:srcRect/>
            <a:stretch>
              <a:fillRect/>
            </a:stretch>
          </p:blipFill>
          <p:spPr>
            <a:xfrm rot="0" flipV="0" flipH="0">
              <a:off x="10198100" y="8534400"/>
              <a:ext cx="1016000" cy="1016000"/>
            </a:xfrm>
            <a:prstGeom prst="rect">
              <a:avLst/>
            </a:prstGeom>
          </p:spPr>
        </p:pic>
        <p:pic>
          <p:nvPicPr>
            <p:cNvPr id="4029" name="image 4029"/>
            <p:cNvPicPr>
              <a:picLocks noChangeAspect="1"/>
            </p:cNvPicPr>
            <p:nvPr/>
          </p:nvPicPr>
          <p:blipFill>
            <a:blip r:embed="rId4029">
                </a:blip>
            <a:srcRect/>
            <a:stretch>
              <a:fillRect/>
            </a:stretch>
          </p:blipFill>
          <p:spPr>
            <a:xfrm rot="0" flipV="0" flipH="0">
              <a:off x="13068300" y="8559800"/>
              <a:ext cx="990600" cy="9906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grpSp>
        <p:nvGrpSpPr>
          <p:cNvPr id="501" name="组合 501"/>
          <p:cNvGrpSpPr/>
          <p:nvPr/>
        </p:nvGrpSpPr>
        <p:grpSpPr>
          <a:xfrm>
            <a:off x="7892723" y="1119511"/>
            <a:ext cx="8598553" cy="2296788"/>
            <a:chOff x="7892723" y="1119511"/>
            <a:chExt cx="8598553" cy="2296788"/>
          </a:xfrm>
        </p:grpSpPr>
        <p:grpSp>
          <p:nvGrpSpPr>
            <p:cNvPr id="502" name="组合 502"/>
            <p:cNvGrpSpPr/>
            <p:nvPr/>
          </p:nvGrpSpPr>
          <p:grpSpPr>
            <a:xfrm>
              <a:off x="7892723" y="1119511"/>
              <a:ext cx="8598553" cy="1582482"/>
              <a:chOff x="7892723" y="1119511"/>
              <a:chExt cx="8598553" cy="1582482"/>
            </a:xfrm>
          </p:grpSpPr>
          <p:sp>
            <p:nvSpPr>
              <p:cNvPr id="503" name="Object 503"/>
              <p:cNvSpPr txBox="1"/>
              <p:nvPr/>
            </p:nvSpPr>
            <p:spPr>
              <a:xfrm>
                <a:off x="7892724" y="1043311"/>
                <a:ext cx="859855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金融要素</a:t>
                </a:r>
                <a:endParaRPr lang="zh-CN" altLang="en-US"/>
              </a:p>
            </p:txBody>
          </p:sp>
          <p:sp>
            <p:nvSpPr>
              <p:cNvPr id="504" name="Object 504"/>
              <p:cNvSpPr txBox="1"/>
              <p:nvPr/>
            </p:nvSpPr>
            <p:spPr>
              <a:xfrm>
                <a:off x="7892723" y="2168594"/>
                <a:ext cx="8598553"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R"/>
                    <a:ea typeface="OPPOSans-R"/>
                  </a:rPr>
                  <a:t>Financial elements</a:t>
                </a:r>
                <a:endParaRPr lang="zh-CN" altLang="en-US"/>
              </a:p>
            </p:txBody>
          </p:sp>
        </p:grpSp>
        <p:grpSp>
          <p:nvGrpSpPr>
            <p:cNvPr id="505" name="组合 505"/>
            <p:cNvGrpSpPr/>
            <p:nvPr/>
          </p:nvGrpSpPr>
          <p:grpSpPr>
            <a:xfrm>
              <a:off x="11023600" y="2882900"/>
              <a:ext cx="2324100" cy="533400"/>
              <a:chOff x="11023600" y="2882900"/>
              <a:chExt cx="2324100" cy="533400"/>
            </a:xfrm>
          </p:grpSpPr>
          <p:pic>
            <p:nvPicPr>
              <p:cNvPr id="506" name="image 506"/>
              <p:cNvPicPr>
                <a:picLocks noChangeAspect="1"/>
              </p:cNvPicPr>
              <p:nvPr/>
            </p:nvPicPr>
            <p:blipFill>
              <a:blip r:embed="rId506">
                </a:blip>
              <a:srcRect/>
              <a:stretch>
                <a:fillRect/>
              </a:stretch>
            </p:blipFill>
            <p:spPr>
              <a:xfrm rot="0" flipV="0" flipH="0">
                <a:off x="11023600" y="2882900"/>
                <a:ext cx="2324100" cy="533400"/>
              </a:xfrm>
              <a:prstGeom prst="rect">
                <a:avLst/>
              </a:prstGeom>
            </p:spPr>
          </p:pic>
          <p:pic>
            <p:nvPicPr>
              <p:cNvPr id="507" name="image 507"/>
              <p:cNvPicPr>
                <a:picLocks noChangeAspect="1"/>
              </p:cNvPicPr>
              <p:nvPr/>
            </p:nvPicPr>
            <p:blipFill>
              <a:blip r:embed="rId507">
                </a:blip>
              <a:srcRect/>
              <a:stretch>
                <a:fillRect/>
              </a:stretch>
            </p:blipFill>
            <p:spPr>
              <a:xfrm rot="0" flipV="0" flipH="0">
                <a:off x="12801600" y="2882900"/>
                <a:ext cx="546100" cy="533400"/>
              </a:xfrm>
              <a:prstGeom prst="rect">
                <a:avLst/>
              </a:prstGeom>
            </p:spPr>
          </p:pic>
        </p:grpSp>
      </p:grpSp>
      <p:grpSp>
        <p:nvGrpSpPr>
          <p:cNvPr id="508" name="组合 508"/>
          <p:cNvGrpSpPr/>
          <p:nvPr/>
        </p:nvGrpSpPr>
        <p:grpSpPr>
          <a:xfrm>
            <a:off x="2006600" y="4597400"/>
            <a:ext cx="6273800" cy="7480300"/>
            <a:chOff x="2006600" y="4597400"/>
            <a:chExt cx="6273800" cy="7480300"/>
          </a:xfrm>
        </p:grpSpPr>
        <p:pic>
          <p:nvPicPr>
            <p:cNvPr id="509" name="image 509"/>
            <p:cNvPicPr>
              <a:picLocks noChangeAspect="1"/>
            </p:cNvPicPr>
            <p:nvPr/>
          </p:nvPicPr>
          <p:blipFill>
            <a:blip r:embed="rId509">
                </a:blip>
            <a:srcRect/>
            <a:stretch>
              <a:fillRect/>
            </a:stretch>
          </p:blipFill>
          <p:spPr>
            <a:xfrm rot="0" flipV="0" flipH="0">
              <a:off x="2006600" y="4597400"/>
              <a:ext cx="6273800" cy="7480300"/>
            </a:xfrm>
            <a:prstGeom prst="rect">
              <a:avLst/>
            </a:prstGeom>
          </p:spPr>
        </p:pic>
        <p:sp>
          <p:nvSpPr>
            <p:cNvPr id="5010" name="Object 5010"/>
            <p:cNvSpPr txBox="1"/>
            <p:nvPr/>
          </p:nvSpPr>
          <p:spPr>
            <a:xfrm>
              <a:off x="2565400" y="8404738"/>
              <a:ext cx="5156200" cy="2819399"/>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资产净值=总资产-总负债</a:t>
              </a:r>
              <a:endParaRPr lang="zh-CN" altLang="en-US" sz="3600"/>
            </a:p>
            <a:p>
              <a:pPr algn="ctr">
                <a:lnSpc>
                  <a:spcPct val="130000"/>
                </a:lnSpc>
              </a:pPr>
              <a:r>
                <a:rPr sz="3600" i="0" b="0" dirty="0" smtClean="0" lang="zh-CN">
                  <a:solidFill>
                    <a:srgbClr val="333333"/>
                  </a:solidFill>
                  <a:latin typeface="OPPOSans-R"/>
                  <a:ea typeface="OPPOSans-R"/>
                </a:rPr>
                <a:t>资产净值为正，说明财务状况良好;反之则资产净值为负</a:t>
              </a:r>
              <a:endParaRPr lang="zh-CN" altLang="en-US"/>
            </a:p>
          </p:txBody>
        </p:sp>
        <p:sp>
          <p:nvSpPr>
            <p:cNvPr id="5011" name="Object 5011"/>
            <p:cNvSpPr txBox="1"/>
            <p:nvPr/>
          </p:nvSpPr>
          <p:spPr>
            <a:xfrm>
              <a:off x="2565400" y="5585972"/>
              <a:ext cx="51562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资产净值</a:t>
              </a:r>
              <a:endParaRPr lang="zh-CN" altLang="en-US"/>
            </a:p>
          </p:txBody>
        </p:sp>
        <p:pic>
          <p:nvPicPr>
            <p:cNvPr id="5012" name="image 5012"/>
            <p:cNvPicPr>
              <a:picLocks noChangeAspect="1"/>
            </p:cNvPicPr>
            <p:nvPr/>
          </p:nvPicPr>
          <p:blipFill>
            <a:blip r:embed="rId5012">
                </a:blip>
            <a:srcRect/>
            <a:stretch>
              <a:fillRect/>
            </a:stretch>
          </p:blipFill>
          <p:spPr>
            <a:xfrm rot="0" flipV="0" flipH="0">
              <a:off x="4552950" y="6642100"/>
              <a:ext cx="1181100" cy="1231900"/>
            </a:xfrm>
            <a:prstGeom prst="rect">
              <a:avLst/>
            </a:prstGeom>
          </p:spPr>
        </p:pic>
      </p:grpSp>
      <p:grpSp>
        <p:nvGrpSpPr>
          <p:cNvPr id="5013" name="组合 5013"/>
          <p:cNvGrpSpPr/>
          <p:nvPr/>
        </p:nvGrpSpPr>
        <p:grpSpPr>
          <a:xfrm>
            <a:off x="9055100" y="4597400"/>
            <a:ext cx="6273800" cy="7480300"/>
            <a:chOff x="9055100" y="4597400"/>
            <a:chExt cx="6273800" cy="7480300"/>
          </a:xfrm>
        </p:grpSpPr>
        <p:pic>
          <p:nvPicPr>
            <p:cNvPr id="5014" name="image 5014"/>
            <p:cNvPicPr>
              <a:picLocks noChangeAspect="1"/>
            </p:cNvPicPr>
            <p:nvPr/>
          </p:nvPicPr>
          <p:blipFill>
            <a:blip r:embed="rId5014">
                </a:blip>
            <a:srcRect/>
            <a:stretch>
              <a:fillRect/>
            </a:stretch>
          </p:blipFill>
          <p:spPr>
            <a:xfrm rot="0" flipV="0" flipH="0">
              <a:off x="9055100" y="4597400"/>
              <a:ext cx="6273800" cy="7480300"/>
            </a:xfrm>
            <a:prstGeom prst="rect">
              <a:avLst/>
            </a:prstGeom>
          </p:spPr>
        </p:pic>
        <p:sp>
          <p:nvSpPr>
            <p:cNvPr id="5015" name="Object 5015"/>
            <p:cNvSpPr txBox="1"/>
            <p:nvPr/>
          </p:nvSpPr>
          <p:spPr>
            <a:xfrm>
              <a:off x="9613900" y="8406920"/>
              <a:ext cx="5156200" cy="2120900"/>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商品和服务价格的增长速度，通常由消费者物价指数(CPI)指标衡量</a:t>
              </a:r>
              <a:endParaRPr lang="zh-CN" altLang="en-US"/>
            </a:p>
          </p:txBody>
        </p:sp>
        <p:sp>
          <p:nvSpPr>
            <p:cNvPr id="5016" name="Object 5016"/>
            <p:cNvSpPr txBox="1"/>
            <p:nvPr/>
          </p:nvSpPr>
          <p:spPr>
            <a:xfrm>
              <a:off x="9613900" y="5577836"/>
              <a:ext cx="51562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通货膨胀</a:t>
              </a:r>
              <a:endParaRPr lang="zh-CN" altLang="en-US"/>
            </a:p>
          </p:txBody>
        </p:sp>
        <p:pic>
          <p:nvPicPr>
            <p:cNvPr id="5017" name="image 5017"/>
            <p:cNvPicPr>
              <a:picLocks noChangeAspect="1"/>
            </p:cNvPicPr>
            <p:nvPr/>
          </p:nvPicPr>
          <p:blipFill>
            <a:blip r:embed="rId5017">
                </a:blip>
            <a:srcRect/>
            <a:stretch>
              <a:fillRect/>
            </a:stretch>
          </p:blipFill>
          <p:spPr>
            <a:xfrm rot="0" flipV="0" flipH="0">
              <a:off x="11569700" y="6654800"/>
              <a:ext cx="1244600" cy="1219200"/>
            </a:xfrm>
            <a:prstGeom prst="rect">
              <a:avLst/>
            </a:prstGeom>
          </p:spPr>
        </p:pic>
      </p:grpSp>
      <p:grpSp>
        <p:nvGrpSpPr>
          <p:cNvPr id="5018" name="组合 5018"/>
          <p:cNvGrpSpPr/>
          <p:nvPr/>
        </p:nvGrpSpPr>
        <p:grpSpPr>
          <a:xfrm>
            <a:off x="16103600" y="4597400"/>
            <a:ext cx="6273800" cy="7480300"/>
            <a:chOff x="16103600" y="4597400"/>
            <a:chExt cx="6273800" cy="7480300"/>
          </a:xfrm>
        </p:grpSpPr>
        <p:pic>
          <p:nvPicPr>
            <p:cNvPr id="5019" name="image 5019"/>
            <p:cNvPicPr>
              <a:picLocks noChangeAspect="1"/>
            </p:cNvPicPr>
            <p:nvPr/>
          </p:nvPicPr>
          <p:blipFill>
            <a:blip r:embed="rId5019">
                </a:blip>
            <a:srcRect/>
            <a:stretch>
              <a:fillRect/>
            </a:stretch>
          </p:blipFill>
          <p:spPr>
            <a:xfrm rot="0" flipV="0" flipH="0">
              <a:off x="16103600" y="4597400"/>
              <a:ext cx="6273800" cy="7480300"/>
            </a:xfrm>
            <a:prstGeom prst="rect">
              <a:avLst/>
            </a:prstGeom>
          </p:spPr>
        </p:pic>
        <p:sp>
          <p:nvSpPr>
            <p:cNvPr id="5020" name="Object 5020"/>
            <p:cNvSpPr txBox="1"/>
            <p:nvPr/>
          </p:nvSpPr>
          <p:spPr>
            <a:xfrm>
              <a:off x="16662400" y="8407339"/>
              <a:ext cx="5156200" cy="2120900"/>
            </a:xfrm>
            <a:prstGeom prst="rect">
              <a:avLst/>
            </a:prstGeom>
          </p:spPr>
          <p:txBody>
            <a:bodyPr vert="horz" anchor="t" rtlCol="0" anchorCtr="0">
              <a:noAutofit/>
            </a:bodyPr>
            <a:lstStyle/>
            <a:p>
              <a:pPr algn="ctr">
                <a:lnSpc>
                  <a:spcPct val="130000"/>
                </a:lnSpc>
              </a:pPr>
              <a:r>
                <a:rPr sz="3600" i="0" b="0" dirty="0" smtClean="0" lang="zh-CN">
                  <a:solidFill>
                    <a:srgbClr val="333333"/>
                  </a:solidFill>
                  <a:latin typeface="OPPOSans-R"/>
                  <a:ea typeface="OPPOSans-R"/>
                </a:rPr>
                <a:t>流动性衡量着资产兑现金的能力，现金是流动性最高的资产</a:t>
              </a:r>
              <a:endParaRPr lang="zh-CN" altLang="en-US"/>
            </a:p>
          </p:txBody>
        </p:sp>
        <p:sp>
          <p:nvSpPr>
            <p:cNvPr id="5021" name="Object 5021"/>
            <p:cNvSpPr txBox="1"/>
            <p:nvPr/>
          </p:nvSpPr>
          <p:spPr>
            <a:xfrm>
              <a:off x="16662400" y="5563747"/>
              <a:ext cx="51562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流动性</a:t>
              </a:r>
              <a:endParaRPr lang="zh-CN" altLang="en-US"/>
            </a:p>
          </p:txBody>
        </p:sp>
        <p:pic>
          <p:nvPicPr>
            <p:cNvPr id="5022" name="image 5022"/>
            <p:cNvPicPr>
              <a:picLocks noChangeAspect="1"/>
            </p:cNvPicPr>
            <p:nvPr/>
          </p:nvPicPr>
          <p:blipFill>
            <a:blip r:embed="rId5022">
                </a:blip>
            <a:srcRect/>
            <a:stretch>
              <a:fillRect/>
            </a:stretch>
          </p:blipFill>
          <p:spPr>
            <a:xfrm rot="0" flipV="0" flipH="0">
              <a:off x="18605500" y="6692900"/>
              <a:ext cx="1270000" cy="11557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grpSp>
        <p:nvGrpSpPr>
          <p:cNvPr id="601" name="组合 601"/>
          <p:cNvGrpSpPr/>
          <p:nvPr/>
        </p:nvGrpSpPr>
        <p:grpSpPr>
          <a:xfrm>
            <a:off x="7870786" y="1036218"/>
            <a:ext cx="8642426" cy="2380081"/>
            <a:chOff x="7870786" y="1036218"/>
            <a:chExt cx="8642426" cy="2380081"/>
          </a:xfrm>
        </p:grpSpPr>
        <p:grpSp>
          <p:nvGrpSpPr>
            <p:cNvPr id="602" name="组合 602"/>
            <p:cNvGrpSpPr/>
            <p:nvPr/>
          </p:nvGrpSpPr>
          <p:grpSpPr>
            <a:xfrm>
              <a:off x="7870786" y="1036218"/>
              <a:ext cx="8642426" cy="1634540"/>
              <a:chOff x="7870786" y="1036218"/>
              <a:chExt cx="8642426" cy="1634540"/>
            </a:xfrm>
          </p:grpSpPr>
          <p:sp>
            <p:nvSpPr>
              <p:cNvPr id="603" name="Object 603"/>
              <p:cNvSpPr txBox="1"/>
              <p:nvPr/>
            </p:nvSpPr>
            <p:spPr>
              <a:xfrm>
                <a:off x="7870788" y="960018"/>
                <a:ext cx="8642422"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金融机构</a:t>
                </a:r>
                <a:endParaRPr lang="zh-CN" altLang="en-US"/>
              </a:p>
            </p:txBody>
          </p:sp>
          <p:sp>
            <p:nvSpPr>
              <p:cNvPr id="604" name="Object 604"/>
              <p:cNvSpPr txBox="1"/>
              <p:nvPr/>
            </p:nvSpPr>
            <p:spPr>
              <a:xfrm>
                <a:off x="7870786" y="2137359"/>
                <a:ext cx="8642426" cy="457200"/>
              </a:xfrm>
              <a:prstGeom prst="rect">
                <a:avLst/>
              </a:prstGeom>
            </p:spPr>
            <p:txBody>
              <a:bodyPr vert="horz" anchor="t" rtlCol="0" anchorCtr="0">
                <a:noAutofit/>
              </a:bodyPr>
              <a:lstStyle/>
              <a:p>
                <a:pPr algn="ctr">
                  <a:lnSpc>
                    <a:spcPct val="83333"/>
                  </a:lnSpc>
                </a:pPr>
                <a:r>
                  <a:rPr sz="3600" i="0" b="0" dirty="0" smtClean="0" lang="zh-CN">
                    <a:solidFill>
                      <a:srgbClr val="333333"/>
                    </a:solidFill>
                    <a:latin typeface="OPPOSans-R"/>
                    <a:ea typeface="OPPOSans-R"/>
                  </a:rPr>
                  <a:t>Financial institutions</a:t>
                </a:r>
                <a:endParaRPr lang="zh-CN" altLang="en-US"/>
              </a:p>
            </p:txBody>
          </p:sp>
        </p:grpSp>
        <p:grpSp>
          <p:nvGrpSpPr>
            <p:cNvPr id="605" name="组合 605"/>
            <p:cNvGrpSpPr/>
            <p:nvPr/>
          </p:nvGrpSpPr>
          <p:grpSpPr>
            <a:xfrm>
              <a:off x="11023600" y="2882900"/>
              <a:ext cx="2324100" cy="533400"/>
              <a:chOff x="11023600" y="2882900"/>
              <a:chExt cx="2324100" cy="533400"/>
            </a:xfrm>
          </p:grpSpPr>
          <p:pic>
            <p:nvPicPr>
              <p:cNvPr id="606" name="image 606"/>
              <p:cNvPicPr>
                <a:picLocks noChangeAspect="1"/>
              </p:cNvPicPr>
              <p:nvPr/>
            </p:nvPicPr>
            <p:blipFill>
              <a:blip r:embed="rId606">
                </a:blip>
              <a:srcRect/>
              <a:stretch>
                <a:fillRect/>
              </a:stretch>
            </p:blipFill>
            <p:spPr>
              <a:xfrm rot="0" flipV="0" flipH="0">
                <a:off x="11023600" y="2882900"/>
                <a:ext cx="2324100" cy="533400"/>
              </a:xfrm>
              <a:prstGeom prst="rect">
                <a:avLst/>
              </a:prstGeom>
            </p:spPr>
          </p:pic>
          <p:pic>
            <p:nvPicPr>
              <p:cNvPr id="607" name="image 607"/>
              <p:cNvPicPr>
                <a:picLocks noChangeAspect="1"/>
              </p:cNvPicPr>
              <p:nvPr/>
            </p:nvPicPr>
            <p:blipFill>
              <a:blip r:embed="rId607">
                </a:blip>
              <a:srcRect/>
              <a:stretch>
                <a:fillRect/>
              </a:stretch>
            </p:blipFill>
            <p:spPr>
              <a:xfrm rot="0" flipV="0" flipH="0">
                <a:off x="12801600" y="2882900"/>
                <a:ext cx="546100" cy="533400"/>
              </a:xfrm>
              <a:prstGeom prst="rect">
                <a:avLst/>
              </a:prstGeom>
            </p:spPr>
          </p:pic>
        </p:grpSp>
      </p:grpSp>
      <p:grpSp>
        <p:nvGrpSpPr>
          <p:cNvPr id="608" name="组合 608"/>
          <p:cNvGrpSpPr/>
          <p:nvPr/>
        </p:nvGrpSpPr>
        <p:grpSpPr>
          <a:xfrm>
            <a:off x="2457648" y="5183406"/>
            <a:ext cx="6096000" cy="2182194"/>
            <a:chOff x="2457648" y="5183406"/>
            <a:chExt cx="6096000" cy="2182194"/>
          </a:xfrm>
        </p:grpSpPr>
        <p:sp>
          <p:nvSpPr>
            <p:cNvPr id="609" name="Object 609"/>
            <p:cNvSpPr txBox="1"/>
            <p:nvPr/>
          </p:nvSpPr>
          <p:spPr>
            <a:xfrm>
              <a:off x="2356048" y="5107206"/>
              <a:ext cx="6350000"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A.第一类中央银行</a:t>
              </a:r>
              <a:endParaRPr lang="zh-CN" altLang="en-US"/>
            </a:p>
          </p:txBody>
        </p:sp>
        <p:sp>
          <p:nvSpPr>
            <p:cNvPr id="6010" name="Object 6010"/>
            <p:cNvSpPr txBox="1"/>
            <p:nvPr/>
          </p:nvSpPr>
          <p:spPr>
            <a:xfrm>
              <a:off x="2356048" y="6133700"/>
              <a:ext cx="6350000" cy="1155700"/>
            </a:xfrm>
            <a:prstGeom prst="rect">
              <a:avLst/>
            </a:prstGeom>
          </p:spPr>
          <p:txBody>
            <a:bodyPr vert="horz" anchor="t" rtlCol="0" anchorCtr="0">
              <a:noAutofit/>
            </a:bodyPr>
            <a:lstStyle/>
            <a:p>
              <a:pPr algn="r">
                <a:lnSpc>
                  <a:spcPct val="127500"/>
                </a:lnSpc>
              </a:pPr>
              <a:r>
                <a:rPr sz="3000" i="0" b="0" dirty="0" smtClean="0" lang="zh-CN">
                  <a:solidFill>
                    <a:srgbClr val="333333"/>
                  </a:solidFill>
                  <a:latin typeface="OPPOSans-R"/>
                  <a:ea typeface="OPPOSans-R"/>
                </a:rPr>
                <a:t>中央银行，中国的中央银行即中国人民银行。</a:t>
              </a:r>
              <a:endParaRPr lang="zh-CN" altLang="en-US"/>
            </a:p>
          </p:txBody>
        </p:sp>
      </p:grpSp>
      <p:grpSp>
        <p:nvGrpSpPr>
          <p:cNvPr id="6011" name="组合 6011"/>
          <p:cNvGrpSpPr/>
          <p:nvPr/>
        </p:nvGrpSpPr>
        <p:grpSpPr>
          <a:xfrm>
            <a:off x="1334110" y="8366759"/>
            <a:ext cx="7182039" cy="3304140"/>
            <a:chOff x="1334110" y="8366759"/>
            <a:chExt cx="7182039" cy="3304140"/>
          </a:xfrm>
        </p:grpSpPr>
        <p:sp>
          <p:nvSpPr>
            <p:cNvPr id="6012" name="Object 6012"/>
            <p:cNvSpPr txBox="1"/>
            <p:nvPr/>
          </p:nvSpPr>
          <p:spPr>
            <a:xfrm>
              <a:off x="1232510" y="8290559"/>
              <a:ext cx="7436039" cy="711200"/>
            </a:xfrm>
            <a:prstGeom prst="rect">
              <a:avLst/>
            </a:prstGeom>
          </p:spPr>
          <p:txBody>
            <a:bodyPr vert="horz" anchor="t" rtlCol="0" anchorCtr="0">
              <a:noAutofit/>
            </a:bodyPr>
            <a:lstStyle/>
            <a:p>
              <a:pPr algn="r">
                <a:lnSpc>
                  <a:spcPct val="100000"/>
                </a:lnSpc>
              </a:pPr>
              <a:r>
                <a:rPr sz="4600" i="0" b="0" dirty="0" smtClean="0" lang="zh-CN">
                  <a:solidFill>
                    <a:srgbClr val="333333"/>
                  </a:solidFill>
                  <a:latin typeface="OPPOSans-H"/>
                  <a:ea typeface="OPPOSans-H"/>
                </a:rPr>
                <a:t>C.第三类非银行金融机构</a:t>
              </a:r>
              <a:endParaRPr lang="zh-CN" altLang="en-US"/>
            </a:p>
          </p:txBody>
        </p:sp>
        <p:sp>
          <p:nvSpPr>
            <p:cNvPr id="6013" name="Object 6013"/>
            <p:cNvSpPr txBox="1"/>
            <p:nvPr/>
          </p:nvSpPr>
          <p:spPr>
            <a:xfrm>
              <a:off x="2623349" y="9283300"/>
              <a:ext cx="6045200" cy="2311400"/>
            </a:xfrm>
            <a:prstGeom prst="rect">
              <a:avLst/>
            </a:prstGeom>
          </p:spPr>
          <p:txBody>
            <a:bodyPr vert="horz" anchor="t" rtlCol="0" anchorCtr="0">
              <a:noAutofit/>
            </a:bodyPr>
            <a:lstStyle/>
            <a:p>
              <a:pPr algn="r">
                <a:lnSpc>
                  <a:spcPct val="127500"/>
                </a:lnSpc>
              </a:pPr>
              <a:r>
                <a:rPr sz="3000" i="0" b="0" dirty="0" smtClean="0" lang="zh-CN">
                  <a:solidFill>
                    <a:srgbClr val="333333"/>
                  </a:solidFill>
                  <a:latin typeface="OPPOSans-R"/>
                  <a:ea typeface="OPPOSans-R"/>
                </a:rPr>
                <a:t>主要包括国有及股份制的保险公司、城市信用合作社、证券公司（投资银行）、财务公司、第三方理财公司等。</a:t>
              </a:r>
              <a:endParaRPr lang="zh-CN" altLang="en-US"/>
            </a:p>
          </p:txBody>
        </p:sp>
      </p:grpSp>
      <p:grpSp>
        <p:nvGrpSpPr>
          <p:cNvPr id="6014" name="组合 6014"/>
          <p:cNvGrpSpPr/>
          <p:nvPr/>
        </p:nvGrpSpPr>
        <p:grpSpPr>
          <a:xfrm>
            <a:off x="15804554" y="5183406"/>
            <a:ext cx="6096000" cy="2152730"/>
            <a:chOff x="15804554" y="5183406"/>
            <a:chExt cx="6096000" cy="2152730"/>
          </a:xfrm>
        </p:grpSpPr>
        <p:sp>
          <p:nvSpPr>
            <p:cNvPr id="6015" name="Object 6015"/>
            <p:cNvSpPr txBox="1"/>
            <p:nvPr/>
          </p:nvSpPr>
          <p:spPr>
            <a:xfrm>
              <a:off x="15702954" y="5107206"/>
              <a:ext cx="6350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B.第二类银行</a:t>
              </a:r>
              <a:endParaRPr lang="zh-CN" altLang="en-US"/>
            </a:p>
          </p:txBody>
        </p:sp>
        <p:sp>
          <p:nvSpPr>
            <p:cNvPr id="6016" name="Object 6016"/>
            <p:cNvSpPr txBox="1"/>
            <p:nvPr/>
          </p:nvSpPr>
          <p:spPr>
            <a:xfrm>
              <a:off x="15702954" y="6104237"/>
              <a:ext cx="57785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包括政策性银行、商业银行、村镇银行。</a:t>
              </a:r>
              <a:endParaRPr lang="zh-CN" altLang="en-US"/>
            </a:p>
          </p:txBody>
        </p:sp>
      </p:grpSp>
      <p:grpSp>
        <p:nvGrpSpPr>
          <p:cNvPr id="6017" name="组合 6017"/>
          <p:cNvGrpSpPr/>
          <p:nvPr/>
        </p:nvGrpSpPr>
        <p:grpSpPr>
          <a:xfrm>
            <a:off x="15791854" y="8366759"/>
            <a:ext cx="6096000" cy="2156500"/>
            <a:chOff x="15791854" y="8366759"/>
            <a:chExt cx="6096000" cy="2156500"/>
          </a:xfrm>
        </p:grpSpPr>
        <p:sp>
          <p:nvSpPr>
            <p:cNvPr id="6018" name="Object 6018"/>
            <p:cNvSpPr txBox="1"/>
            <p:nvPr/>
          </p:nvSpPr>
          <p:spPr>
            <a:xfrm>
              <a:off x="15690254" y="8290559"/>
              <a:ext cx="63500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D.第四类</a:t>
              </a:r>
              <a:endParaRPr lang="zh-CN" altLang="en-US"/>
            </a:p>
          </p:txBody>
        </p:sp>
        <p:sp>
          <p:nvSpPr>
            <p:cNvPr id="6019" name="Object 6019"/>
            <p:cNvSpPr txBox="1"/>
            <p:nvPr/>
          </p:nvSpPr>
          <p:spPr>
            <a:xfrm>
              <a:off x="15690254" y="9291360"/>
              <a:ext cx="61849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在中国境内开办的外资、侨资、中外合资金融机构。</a:t>
              </a:r>
              <a:endParaRPr lang="zh-CN" altLang="en-US"/>
            </a:p>
          </p:txBody>
        </p:sp>
      </p:grpSp>
      <p:grpSp>
        <p:nvGrpSpPr>
          <p:cNvPr id="6020" name="组合 6020"/>
          <p:cNvGrpSpPr/>
          <p:nvPr/>
        </p:nvGrpSpPr>
        <p:grpSpPr>
          <a:xfrm>
            <a:off x="8978900" y="4648200"/>
            <a:ext cx="6426200" cy="6464300"/>
            <a:chOff x="8978900" y="4648200"/>
            <a:chExt cx="6426200" cy="6464300"/>
          </a:xfrm>
        </p:grpSpPr>
        <p:pic>
          <p:nvPicPr>
            <p:cNvPr id="6021" name="image 6021"/>
            <p:cNvPicPr>
              <a:picLocks noChangeAspect="1"/>
            </p:cNvPicPr>
            <p:nvPr/>
          </p:nvPicPr>
          <p:blipFill>
            <a:blip r:embed="rId6021">
                </a:blip>
            <a:srcRect/>
            <a:stretch>
              <a:fillRect/>
            </a:stretch>
          </p:blipFill>
          <p:spPr>
            <a:xfrm rot="0" flipV="0" flipH="0">
              <a:off x="8978900" y="7391400"/>
              <a:ext cx="3238500" cy="3721100"/>
            </a:xfrm>
            <a:prstGeom prst="rect">
              <a:avLst/>
            </a:prstGeom>
          </p:spPr>
        </p:pic>
        <p:pic>
          <p:nvPicPr>
            <p:cNvPr id="6022" name="image 6022"/>
            <p:cNvPicPr>
              <a:picLocks noChangeAspect="1"/>
            </p:cNvPicPr>
            <p:nvPr/>
          </p:nvPicPr>
          <p:blipFill>
            <a:blip r:embed="rId6022">
                </a:blip>
            <a:srcRect/>
            <a:stretch>
              <a:fillRect/>
            </a:stretch>
          </p:blipFill>
          <p:spPr>
            <a:xfrm rot="0" flipV="0" flipH="0">
              <a:off x="11696700" y="7861300"/>
              <a:ext cx="3708400" cy="3251200"/>
            </a:xfrm>
            <a:prstGeom prst="rect">
              <a:avLst/>
            </a:prstGeom>
          </p:spPr>
        </p:pic>
        <p:pic>
          <p:nvPicPr>
            <p:cNvPr id="6023" name="image 6023"/>
            <p:cNvPicPr>
              <a:picLocks noChangeAspect="1"/>
            </p:cNvPicPr>
            <p:nvPr/>
          </p:nvPicPr>
          <p:blipFill>
            <a:blip r:embed="rId6023">
                </a:blip>
            <a:srcRect/>
            <a:stretch>
              <a:fillRect/>
            </a:stretch>
          </p:blipFill>
          <p:spPr>
            <a:xfrm rot="0" flipV="0" flipH="0">
              <a:off x="12166600" y="4648200"/>
              <a:ext cx="3225800" cy="3721100"/>
            </a:xfrm>
            <a:prstGeom prst="rect">
              <a:avLst/>
            </a:prstGeom>
          </p:spPr>
        </p:pic>
        <p:pic>
          <p:nvPicPr>
            <p:cNvPr id="6024" name="image 6024"/>
            <p:cNvPicPr>
              <a:picLocks noChangeAspect="1"/>
            </p:cNvPicPr>
            <p:nvPr/>
          </p:nvPicPr>
          <p:blipFill>
            <a:blip r:embed="rId6024">
                </a:blip>
            <a:srcRect/>
            <a:stretch>
              <a:fillRect/>
            </a:stretch>
          </p:blipFill>
          <p:spPr>
            <a:xfrm rot="0" flipV="0" flipH="0">
              <a:off x="8978900" y="4648200"/>
              <a:ext cx="3695700" cy="3251200"/>
            </a:xfrm>
            <a:prstGeom prst="rect">
              <a:avLst/>
            </a:prstGeom>
          </p:spPr>
        </p:pic>
        <p:pic>
          <p:nvPicPr>
            <p:cNvPr id="6025" name="image 6025"/>
            <p:cNvPicPr>
              <a:picLocks noChangeAspect="1"/>
            </p:cNvPicPr>
            <p:nvPr/>
          </p:nvPicPr>
          <p:blipFill>
            <a:blip r:embed="rId6025">
                </a:blip>
            <a:srcRect/>
            <a:stretch>
              <a:fillRect/>
            </a:stretch>
          </p:blipFill>
          <p:spPr>
            <a:xfrm rot="0" flipV="0" flipH="0">
              <a:off x="10439400" y="7391400"/>
              <a:ext cx="787400" cy="520700"/>
            </a:xfrm>
            <a:prstGeom prst="rect">
              <a:avLst/>
            </a:prstGeom>
          </p:spPr>
        </p:pic>
        <p:sp>
          <p:nvSpPr>
            <p:cNvPr id="6026" name="Object 6026"/>
            <p:cNvSpPr txBox="1"/>
            <p:nvPr/>
          </p:nvSpPr>
          <p:spPr>
            <a:xfrm>
              <a:off x="10301684" y="5805706"/>
              <a:ext cx="1219200" cy="1346200"/>
            </a:xfrm>
            <a:prstGeom prst="rect">
              <a:avLst/>
            </a:prstGeom>
          </p:spPr>
          <p:txBody>
            <a:bodyPr vert="horz" anchor="t" rtlCol="0" anchorCtr="0">
              <a:noAutofit/>
            </a:bodyPr>
            <a:lstStyle/>
            <a:p>
              <a:pPr algn="l">
                <a:lnSpc>
                  <a:spcPct val="100000"/>
                </a:lnSpc>
              </a:pPr>
              <a:r>
                <a:rPr sz="8800" i="0" b="0" dirty="0" smtClean="0" lang="zh-CN">
                  <a:solidFill>
                    <a:srgbClr val="333333"/>
                  </a:solidFill>
                  <a:latin typeface="OPPOSans-H"/>
                  <a:ea typeface="OPPOSans-H"/>
                </a:rPr>
                <a:t>A</a:t>
              </a:r>
              <a:endParaRPr lang="zh-CN" altLang="en-US"/>
            </a:p>
          </p:txBody>
        </p:sp>
        <p:sp>
          <p:nvSpPr>
            <p:cNvPr id="6027" name="Object 6027"/>
            <p:cNvSpPr txBox="1"/>
            <p:nvPr/>
          </p:nvSpPr>
          <p:spPr>
            <a:xfrm>
              <a:off x="13032978" y="5805706"/>
              <a:ext cx="1155700" cy="1346200"/>
            </a:xfrm>
            <a:prstGeom prst="rect">
              <a:avLst/>
            </a:prstGeom>
          </p:spPr>
          <p:txBody>
            <a:bodyPr vert="horz" anchor="t" rtlCol="0" anchorCtr="0">
              <a:noAutofit/>
            </a:bodyPr>
            <a:lstStyle/>
            <a:p>
              <a:pPr algn="l">
                <a:lnSpc>
                  <a:spcPct val="100000"/>
                </a:lnSpc>
              </a:pPr>
              <a:r>
                <a:rPr sz="8800" i="0" b="0" dirty="0" smtClean="0" lang="zh-CN">
                  <a:solidFill>
                    <a:srgbClr val="FFFFFF"/>
                  </a:solidFill>
                  <a:latin typeface="OPPOSans-H"/>
                  <a:ea typeface="OPPOSans-H"/>
                </a:rPr>
                <a:t>B</a:t>
              </a:r>
              <a:endParaRPr lang="zh-CN" altLang="en-US"/>
            </a:p>
          </p:txBody>
        </p:sp>
        <p:sp>
          <p:nvSpPr>
            <p:cNvPr id="6028" name="Object 6028"/>
            <p:cNvSpPr txBox="1"/>
            <p:nvPr/>
          </p:nvSpPr>
          <p:spPr>
            <a:xfrm>
              <a:off x="10304065" y="8728690"/>
              <a:ext cx="1193800" cy="1346200"/>
            </a:xfrm>
            <a:prstGeom prst="rect">
              <a:avLst/>
            </a:prstGeom>
          </p:spPr>
          <p:txBody>
            <a:bodyPr vert="horz" anchor="t" rtlCol="0" anchorCtr="0">
              <a:noAutofit/>
            </a:bodyPr>
            <a:lstStyle/>
            <a:p>
              <a:pPr algn="l">
                <a:lnSpc>
                  <a:spcPct val="100000"/>
                </a:lnSpc>
              </a:pPr>
              <a:r>
                <a:rPr sz="8800" i="0" b="0" dirty="0" smtClean="0" lang="zh-CN">
                  <a:solidFill>
                    <a:srgbClr val="FFFFFF"/>
                  </a:solidFill>
                  <a:latin typeface="OPPOSans-H"/>
                  <a:ea typeface="OPPOSans-H"/>
                </a:rPr>
                <a:t>C</a:t>
              </a:r>
              <a:endParaRPr lang="zh-CN" altLang="en-US"/>
            </a:p>
          </p:txBody>
        </p:sp>
        <p:sp>
          <p:nvSpPr>
            <p:cNvPr id="6029" name="Object 6029"/>
            <p:cNvSpPr txBox="1"/>
            <p:nvPr/>
          </p:nvSpPr>
          <p:spPr>
            <a:xfrm>
              <a:off x="12994878" y="8726706"/>
              <a:ext cx="1244600" cy="1346200"/>
            </a:xfrm>
            <a:prstGeom prst="rect">
              <a:avLst/>
            </a:prstGeom>
          </p:spPr>
          <p:txBody>
            <a:bodyPr vert="horz" anchor="t" rtlCol="0" anchorCtr="0">
              <a:noAutofit/>
            </a:bodyPr>
            <a:lstStyle/>
            <a:p>
              <a:pPr algn="l">
                <a:lnSpc>
                  <a:spcPct val="100000"/>
                </a:lnSpc>
              </a:pPr>
              <a:r>
                <a:rPr sz="8800" i="0" b="0" dirty="0" smtClean="0" lang="zh-CN">
                  <a:solidFill>
                    <a:srgbClr val="333333"/>
                  </a:solidFill>
                  <a:latin typeface="OPPOSans-H"/>
                  <a:ea typeface="OPPOSans-H"/>
                </a:rPr>
                <a:t>D</a:t>
              </a: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25400" y="4978400"/>
            <a:ext cx="24460200" cy="5969000"/>
          </a:xfrm>
          <a:prstGeom prst="rect">
            <a:avLst/>
          </a:prstGeom>
        </p:spPr>
      </p:pic>
      <p:grpSp>
        <p:nvGrpSpPr>
          <p:cNvPr id="702" name="组合 702"/>
          <p:cNvGrpSpPr/>
          <p:nvPr/>
        </p:nvGrpSpPr>
        <p:grpSpPr>
          <a:xfrm>
            <a:off x="7757373" y="1138073"/>
            <a:ext cx="8869252" cy="2278226"/>
            <a:chOff x="7757373" y="1138073"/>
            <a:chExt cx="8869252" cy="2278226"/>
          </a:xfrm>
        </p:grpSpPr>
        <p:grpSp>
          <p:nvGrpSpPr>
            <p:cNvPr id="703" name="组合 703"/>
            <p:cNvGrpSpPr/>
            <p:nvPr/>
          </p:nvGrpSpPr>
          <p:grpSpPr>
            <a:xfrm>
              <a:off x="7757373" y="1138073"/>
              <a:ext cx="8869252" cy="1628063"/>
              <a:chOff x="7757373" y="1138073"/>
              <a:chExt cx="8869252" cy="1628063"/>
            </a:xfrm>
          </p:grpSpPr>
          <p:sp>
            <p:nvSpPr>
              <p:cNvPr id="704" name="Object 704"/>
              <p:cNvSpPr txBox="1"/>
              <p:nvPr/>
            </p:nvSpPr>
            <p:spPr>
              <a:xfrm>
                <a:off x="7757373" y="1061873"/>
                <a:ext cx="8869252"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银行发展</a:t>
                </a:r>
                <a:endParaRPr lang="zh-CN" altLang="en-US"/>
              </a:p>
            </p:txBody>
          </p:sp>
          <p:sp>
            <p:nvSpPr>
              <p:cNvPr id="705" name="Object 705"/>
              <p:cNvSpPr txBox="1"/>
              <p:nvPr/>
            </p:nvSpPr>
            <p:spPr>
              <a:xfrm>
                <a:off x="7757375" y="2143836"/>
                <a:ext cx="8869248"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Bank's development</a:t>
                </a:r>
                <a:endParaRPr lang="zh-CN" altLang="en-US"/>
              </a:p>
            </p:txBody>
          </p:sp>
        </p:grpSp>
        <p:grpSp>
          <p:nvGrpSpPr>
            <p:cNvPr id="706" name="组合 706"/>
            <p:cNvGrpSpPr/>
            <p:nvPr/>
          </p:nvGrpSpPr>
          <p:grpSpPr>
            <a:xfrm>
              <a:off x="11029950" y="2882900"/>
              <a:ext cx="2324100" cy="533400"/>
              <a:chOff x="11029950" y="2882900"/>
              <a:chExt cx="2324100" cy="533400"/>
            </a:xfrm>
          </p:grpSpPr>
          <p:pic>
            <p:nvPicPr>
              <p:cNvPr id="707" name="image 707"/>
              <p:cNvPicPr>
                <a:picLocks noChangeAspect="1"/>
              </p:cNvPicPr>
              <p:nvPr/>
            </p:nvPicPr>
            <p:blipFill>
              <a:blip r:embed="rId707">
                </a:blip>
              <a:srcRect/>
              <a:stretch>
                <a:fillRect/>
              </a:stretch>
            </p:blipFill>
            <p:spPr>
              <a:xfrm rot="0" flipV="0" flipH="0">
                <a:off x="11029950" y="2882900"/>
                <a:ext cx="2324100" cy="533400"/>
              </a:xfrm>
              <a:prstGeom prst="rect">
                <a:avLst/>
              </a:prstGeom>
            </p:spPr>
          </p:pic>
          <p:pic>
            <p:nvPicPr>
              <p:cNvPr id="708" name="image 708"/>
              <p:cNvPicPr>
                <a:picLocks noChangeAspect="1"/>
              </p:cNvPicPr>
              <p:nvPr/>
            </p:nvPicPr>
            <p:blipFill>
              <a:blip r:embed="rId708">
                </a:blip>
              <a:srcRect/>
              <a:stretch>
                <a:fillRect/>
              </a:stretch>
            </p:blipFill>
            <p:spPr>
              <a:xfrm rot="0" flipV="0" flipH="0">
                <a:off x="12807950" y="2882900"/>
                <a:ext cx="546100" cy="533400"/>
              </a:xfrm>
              <a:prstGeom prst="rect">
                <a:avLst/>
              </a:prstGeom>
            </p:spPr>
          </p:pic>
        </p:grpSp>
      </p:grpSp>
      <p:grpSp>
        <p:nvGrpSpPr>
          <p:cNvPr id="709" name="组合 709"/>
          <p:cNvGrpSpPr/>
          <p:nvPr/>
        </p:nvGrpSpPr>
        <p:grpSpPr>
          <a:xfrm>
            <a:off x="854375" y="4800600"/>
            <a:ext cx="4724400" cy="2158600"/>
            <a:chOff x="854375" y="4800600"/>
            <a:chExt cx="4724400" cy="2158600"/>
          </a:xfrm>
        </p:grpSpPr>
        <p:pic>
          <p:nvPicPr>
            <p:cNvPr id="7010" name="image 7010"/>
            <p:cNvPicPr>
              <a:picLocks noChangeAspect="1"/>
            </p:cNvPicPr>
            <p:nvPr/>
          </p:nvPicPr>
          <p:blipFill>
            <a:blip r:embed="rId7010">
                </a:blip>
            <a:srcRect/>
            <a:stretch>
              <a:fillRect/>
            </a:stretch>
          </p:blipFill>
          <p:spPr>
            <a:xfrm rot="0" flipV="0" flipH="0">
              <a:off x="2949875" y="4800600"/>
              <a:ext cx="533400" cy="533400"/>
            </a:xfrm>
            <a:prstGeom prst="rect">
              <a:avLst/>
            </a:prstGeom>
          </p:spPr>
        </p:pic>
        <p:sp>
          <p:nvSpPr>
            <p:cNvPr id="7011" name="Object 7011"/>
            <p:cNvSpPr txBox="1"/>
            <p:nvPr/>
          </p:nvSpPr>
          <p:spPr>
            <a:xfrm>
              <a:off x="854375" y="5458535"/>
              <a:ext cx="47244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阶段1</a:t>
              </a:r>
              <a:endParaRPr lang="zh-CN" altLang="en-US"/>
            </a:p>
          </p:txBody>
        </p:sp>
        <p:sp>
          <p:nvSpPr>
            <p:cNvPr id="7012" name="Object 7012"/>
            <p:cNvSpPr txBox="1"/>
            <p:nvPr/>
          </p:nvSpPr>
          <p:spPr>
            <a:xfrm>
              <a:off x="854375" y="6298800"/>
              <a:ext cx="4724400" cy="5842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大一统的银行体系</a:t>
              </a:r>
              <a:endParaRPr lang="zh-CN" altLang="en-US"/>
            </a:p>
          </p:txBody>
        </p:sp>
      </p:grpSp>
      <p:grpSp>
        <p:nvGrpSpPr>
          <p:cNvPr id="7013" name="组合 7013"/>
          <p:cNvGrpSpPr/>
          <p:nvPr/>
        </p:nvGrpSpPr>
        <p:grpSpPr>
          <a:xfrm>
            <a:off x="7117519" y="4800600"/>
            <a:ext cx="3644900" cy="2752127"/>
            <a:chOff x="7117519" y="4800600"/>
            <a:chExt cx="3644900" cy="2752127"/>
          </a:xfrm>
        </p:grpSpPr>
        <p:pic>
          <p:nvPicPr>
            <p:cNvPr id="7014" name="image 7014"/>
            <p:cNvPicPr>
              <a:picLocks noChangeAspect="1"/>
            </p:cNvPicPr>
            <p:nvPr/>
          </p:nvPicPr>
          <p:blipFill>
            <a:blip r:embed="rId7014">
                </a:blip>
            <a:srcRect/>
            <a:stretch>
              <a:fillRect/>
            </a:stretch>
          </p:blipFill>
          <p:spPr>
            <a:xfrm rot="0" flipV="0" flipH="0">
              <a:off x="8673269" y="4800600"/>
              <a:ext cx="533400" cy="533400"/>
            </a:xfrm>
            <a:prstGeom prst="rect">
              <a:avLst/>
            </a:prstGeom>
          </p:spPr>
        </p:pic>
        <p:sp>
          <p:nvSpPr>
            <p:cNvPr id="7015" name="Object 7015"/>
            <p:cNvSpPr txBox="1"/>
            <p:nvPr/>
          </p:nvSpPr>
          <p:spPr>
            <a:xfrm>
              <a:off x="7117519" y="5458535"/>
              <a:ext cx="36449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阶段2</a:t>
              </a:r>
              <a:endParaRPr lang="zh-CN" altLang="en-US"/>
            </a:p>
          </p:txBody>
        </p:sp>
        <p:sp>
          <p:nvSpPr>
            <p:cNvPr id="7016" name="Object 7016"/>
            <p:cNvSpPr txBox="1"/>
            <p:nvPr/>
          </p:nvSpPr>
          <p:spPr>
            <a:xfrm>
              <a:off x="7117519" y="6320827"/>
              <a:ext cx="3644900" cy="11557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明确划分财政职能与金融职能的界限    </a:t>
              </a:r>
              <a:endParaRPr lang="zh-CN" altLang="en-US"/>
            </a:p>
          </p:txBody>
        </p:sp>
      </p:grpSp>
      <p:grpSp>
        <p:nvGrpSpPr>
          <p:cNvPr id="7017" name="组合 7017"/>
          <p:cNvGrpSpPr/>
          <p:nvPr/>
        </p:nvGrpSpPr>
        <p:grpSpPr>
          <a:xfrm>
            <a:off x="12919567" y="4800600"/>
            <a:ext cx="3492500" cy="2726727"/>
            <a:chOff x="12919567" y="4800600"/>
            <a:chExt cx="3492500" cy="2726727"/>
          </a:xfrm>
        </p:grpSpPr>
        <p:pic>
          <p:nvPicPr>
            <p:cNvPr id="7018" name="image 7018"/>
            <p:cNvPicPr>
              <a:picLocks noChangeAspect="1"/>
            </p:cNvPicPr>
            <p:nvPr/>
          </p:nvPicPr>
          <p:blipFill>
            <a:blip r:embed="rId7018">
                </a:blip>
            <a:srcRect/>
            <a:stretch>
              <a:fillRect/>
            </a:stretch>
          </p:blipFill>
          <p:spPr>
            <a:xfrm rot="0" flipV="0" flipH="0">
              <a:off x="14399117" y="4800600"/>
              <a:ext cx="533400" cy="533400"/>
            </a:xfrm>
            <a:prstGeom prst="rect">
              <a:avLst/>
            </a:prstGeom>
          </p:spPr>
        </p:pic>
        <p:sp>
          <p:nvSpPr>
            <p:cNvPr id="7019" name="Object 7019"/>
            <p:cNvSpPr txBox="1"/>
            <p:nvPr/>
          </p:nvSpPr>
          <p:spPr>
            <a:xfrm>
              <a:off x="13262467" y="5433135"/>
              <a:ext cx="28067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阶段3</a:t>
              </a:r>
              <a:endParaRPr lang="zh-CN" altLang="en-US"/>
            </a:p>
          </p:txBody>
        </p:sp>
        <p:sp>
          <p:nvSpPr>
            <p:cNvPr id="7020" name="Object 7020"/>
            <p:cNvSpPr txBox="1"/>
            <p:nvPr/>
          </p:nvSpPr>
          <p:spPr>
            <a:xfrm>
              <a:off x="12919567" y="6295427"/>
              <a:ext cx="3492500" cy="11557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货币发行职能与金融职能分离</a:t>
              </a:r>
              <a:endParaRPr lang="zh-CN" altLang="en-US"/>
            </a:p>
          </p:txBody>
        </p:sp>
      </p:grpSp>
      <p:grpSp>
        <p:nvGrpSpPr>
          <p:cNvPr id="7021" name="组合 7021"/>
          <p:cNvGrpSpPr/>
          <p:nvPr/>
        </p:nvGrpSpPr>
        <p:grpSpPr>
          <a:xfrm>
            <a:off x="9914892" y="7696200"/>
            <a:ext cx="3644900" cy="2751730"/>
            <a:chOff x="9914892" y="7696200"/>
            <a:chExt cx="3644900" cy="2751730"/>
          </a:xfrm>
        </p:grpSpPr>
        <p:pic>
          <p:nvPicPr>
            <p:cNvPr id="7022" name="image 7022"/>
            <p:cNvPicPr>
              <a:picLocks noChangeAspect="1"/>
            </p:cNvPicPr>
            <p:nvPr/>
          </p:nvPicPr>
          <p:blipFill>
            <a:blip r:embed="rId7022">
                </a:blip>
            <a:srcRect/>
            <a:stretch>
              <a:fillRect/>
            </a:stretch>
          </p:blipFill>
          <p:spPr>
            <a:xfrm rot="0" flipV="0" flipH="0">
              <a:off x="11470642" y="7696200"/>
              <a:ext cx="533400" cy="533400"/>
            </a:xfrm>
            <a:prstGeom prst="rect">
              <a:avLst/>
            </a:prstGeom>
          </p:spPr>
        </p:pic>
        <p:sp>
          <p:nvSpPr>
            <p:cNvPr id="7023" name="Object 7023"/>
            <p:cNvSpPr txBox="1"/>
            <p:nvPr/>
          </p:nvSpPr>
          <p:spPr>
            <a:xfrm>
              <a:off x="9914892" y="8354135"/>
              <a:ext cx="36449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阶段4</a:t>
              </a:r>
              <a:endParaRPr lang="zh-CN" altLang="en-US"/>
            </a:p>
          </p:txBody>
        </p:sp>
        <p:sp>
          <p:nvSpPr>
            <p:cNvPr id="7024" name="Object 7024"/>
            <p:cNvSpPr txBox="1"/>
            <p:nvPr/>
          </p:nvSpPr>
          <p:spPr>
            <a:xfrm>
              <a:off x="9914892" y="9216030"/>
              <a:ext cx="3644900" cy="11557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三大政策性银行和四大资产公司成立</a:t>
              </a:r>
              <a:endParaRPr lang="zh-CN" altLang="en-US"/>
            </a:p>
          </p:txBody>
        </p:sp>
      </p:grpSp>
      <p:grpSp>
        <p:nvGrpSpPr>
          <p:cNvPr id="7025" name="组合 7025"/>
          <p:cNvGrpSpPr/>
          <p:nvPr/>
        </p:nvGrpSpPr>
        <p:grpSpPr>
          <a:xfrm>
            <a:off x="7124563" y="10566400"/>
            <a:ext cx="3644900" cy="2197097"/>
            <a:chOff x="7124563" y="10566400"/>
            <a:chExt cx="3644900" cy="2197097"/>
          </a:xfrm>
        </p:grpSpPr>
        <p:pic>
          <p:nvPicPr>
            <p:cNvPr id="7026" name="image 7026"/>
            <p:cNvPicPr>
              <a:picLocks noChangeAspect="1"/>
            </p:cNvPicPr>
            <p:nvPr/>
          </p:nvPicPr>
          <p:blipFill>
            <a:blip r:embed="rId7026">
                </a:blip>
            <a:srcRect/>
            <a:stretch>
              <a:fillRect/>
            </a:stretch>
          </p:blipFill>
          <p:spPr>
            <a:xfrm rot="0" flipV="0" flipH="0">
              <a:off x="8680313" y="10566400"/>
              <a:ext cx="533400" cy="533400"/>
            </a:xfrm>
            <a:prstGeom prst="rect">
              <a:avLst/>
            </a:prstGeom>
          </p:spPr>
        </p:pic>
        <p:sp>
          <p:nvSpPr>
            <p:cNvPr id="7027" name="Object 7027"/>
            <p:cNvSpPr txBox="1"/>
            <p:nvPr/>
          </p:nvSpPr>
          <p:spPr>
            <a:xfrm>
              <a:off x="7124563" y="11224335"/>
              <a:ext cx="36449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阶段5</a:t>
              </a:r>
              <a:endParaRPr lang="zh-CN" altLang="en-US"/>
            </a:p>
          </p:txBody>
        </p:sp>
        <p:sp>
          <p:nvSpPr>
            <p:cNvPr id="7028" name="Object 7028"/>
            <p:cNvSpPr txBox="1"/>
            <p:nvPr/>
          </p:nvSpPr>
          <p:spPr>
            <a:xfrm>
              <a:off x="7124563" y="12103097"/>
              <a:ext cx="3644900" cy="5842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打破垄断，自由竞争</a:t>
              </a:r>
              <a:endParaRPr lang="zh-CN" altLang="en-US"/>
            </a:p>
          </p:txBody>
        </p:sp>
      </p:grpSp>
      <p:grpSp>
        <p:nvGrpSpPr>
          <p:cNvPr id="7029" name="组合 7029"/>
          <p:cNvGrpSpPr/>
          <p:nvPr/>
        </p:nvGrpSpPr>
        <p:grpSpPr>
          <a:xfrm>
            <a:off x="12838968" y="10566400"/>
            <a:ext cx="3644900" cy="2180230"/>
            <a:chOff x="12838968" y="10566400"/>
            <a:chExt cx="3644900" cy="2180230"/>
          </a:xfrm>
        </p:grpSpPr>
        <p:pic>
          <p:nvPicPr>
            <p:cNvPr id="7030" name="image 7030"/>
            <p:cNvPicPr>
              <a:picLocks noChangeAspect="1"/>
            </p:cNvPicPr>
            <p:nvPr/>
          </p:nvPicPr>
          <p:blipFill>
            <a:blip r:embed="rId7030">
                </a:blip>
            <a:srcRect/>
            <a:stretch>
              <a:fillRect/>
            </a:stretch>
          </p:blipFill>
          <p:spPr>
            <a:xfrm rot="0" flipV="0" flipH="0">
              <a:off x="14394718" y="10566400"/>
              <a:ext cx="533400" cy="533400"/>
            </a:xfrm>
            <a:prstGeom prst="rect">
              <a:avLst/>
            </a:prstGeom>
          </p:spPr>
        </p:pic>
        <p:sp>
          <p:nvSpPr>
            <p:cNvPr id="7031" name="Object 7031"/>
            <p:cNvSpPr txBox="1"/>
            <p:nvPr/>
          </p:nvSpPr>
          <p:spPr>
            <a:xfrm>
              <a:off x="12838968" y="11224335"/>
              <a:ext cx="36449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阶段6</a:t>
              </a:r>
              <a:endParaRPr lang="zh-CN" altLang="en-US"/>
            </a:p>
          </p:txBody>
        </p:sp>
        <p:sp>
          <p:nvSpPr>
            <p:cNvPr id="7032" name="Object 7032"/>
            <p:cNvSpPr txBox="1"/>
            <p:nvPr/>
          </p:nvSpPr>
          <p:spPr>
            <a:xfrm>
              <a:off x="12838968" y="12086230"/>
              <a:ext cx="3644900" cy="5842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股份制银行发展壮大</a:t>
              </a:r>
              <a:endParaRPr lang="zh-CN" altLang="en-US"/>
            </a:p>
          </p:txBody>
        </p:sp>
      </p:grpSp>
      <p:grpSp>
        <p:nvGrpSpPr>
          <p:cNvPr id="7033" name="组合 7033"/>
          <p:cNvGrpSpPr/>
          <p:nvPr/>
        </p:nvGrpSpPr>
        <p:grpSpPr>
          <a:xfrm>
            <a:off x="18554365" y="10566400"/>
            <a:ext cx="3644900" cy="2180230"/>
            <a:chOff x="18554365" y="10566400"/>
            <a:chExt cx="3644900" cy="2180230"/>
          </a:xfrm>
        </p:grpSpPr>
        <p:pic>
          <p:nvPicPr>
            <p:cNvPr id="7034" name="image 7034"/>
            <p:cNvPicPr>
              <a:picLocks noChangeAspect="1"/>
            </p:cNvPicPr>
            <p:nvPr/>
          </p:nvPicPr>
          <p:blipFill>
            <a:blip r:embed="rId7034">
                </a:blip>
            <a:srcRect/>
            <a:stretch>
              <a:fillRect/>
            </a:stretch>
          </p:blipFill>
          <p:spPr>
            <a:xfrm rot="0" flipV="0" flipH="0">
              <a:off x="20110115" y="10566400"/>
              <a:ext cx="533400" cy="533400"/>
            </a:xfrm>
            <a:prstGeom prst="rect">
              <a:avLst/>
            </a:prstGeom>
          </p:spPr>
        </p:pic>
        <p:sp>
          <p:nvSpPr>
            <p:cNvPr id="7035" name="Object 7035"/>
            <p:cNvSpPr txBox="1"/>
            <p:nvPr/>
          </p:nvSpPr>
          <p:spPr>
            <a:xfrm>
              <a:off x="18554365" y="11224335"/>
              <a:ext cx="3644900" cy="711200"/>
            </a:xfrm>
            <a:prstGeom prst="rect">
              <a:avLst/>
            </a:prstGeom>
          </p:spPr>
          <p:txBody>
            <a:bodyPr vert="horz" anchor="t" rtlCol="0" anchorCtr="0">
              <a:noAutofit/>
            </a:bodyPr>
            <a:lstStyle/>
            <a:p>
              <a:pPr algn="ctr">
                <a:lnSpc>
                  <a:spcPct val="100000"/>
                </a:lnSpc>
              </a:pPr>
              <a:r>
                <a:rPr sz="4600" i="0" b="0" dirty="0" smtClean="0" lang="zh-CN">
                  <a:solidFill>
                    <a:srgbClr val="333333"/>
                  </a:solidFill>
                  <a:latin typeface="OPPOSans-H"/>
                  <a:ea typeface="OPPOSans-H"/>
                </a:rPr>
                <a:t>阶段7</a:t>
              </a:r>
              <a:endParaRPr lang="zh-CN" altLang="en-US"/>
            </a:p>
          </p:txBody>
        </p:sp>
        <p:sp>
          <p:nvSpPr>
            <p:cNvPr id="7036" name="Object 7036"/>
            <p:cNvSpPr txBox="1"/>
            <p:nvPr/>
          </p:nvSpPr>
          <p:spPr>
            <a:xfrm>
              <a:off x="18554365" y="12086230"/>
              <a:ext cx="3644900" cy="584200"/>
            </a:xfrm>
            <a:prstGeom prst="rect">
              <a:avLst/>
            </a:prstGeom>
          </p:spPr>
          <p:txBody>
            <a:bodyPr vert="horz" anchor="t" rtlCol="0" anchorCtr="0">
              <a:noAutofit/>
            </a:bodyPr>
            <a:lstStyle/>
            <a:p>
              <a:pPr algn="ctr">
                <a:lnSpc>
                  <a:spcPct val="127500"/>
                </a:lnSpc>
              </a:pPr>
              <a:r>
                <a:rPr sz="3000" i="0" b="0" dirty="0" smtClean="0" lang="zh-CN">
                  <a:solidFill>
                    <a:srgbClr val="333333"/>
                  </a:solidFill>
                  <a:latin typeface="OPPOSans-R"/>
                  <a:ea typeface="OPPOSans-R"/>
                </a:rPr>
                <a:t>地方性银行诞生</a:t>
              </a: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grpSp>
        <p:nvGrpSpPr>
          <p:cNvPr id="801" name="组合 801"/>
          <p:cNvGrpSpPr/>
          <p:nvPr/>
        </p:nvGrpSpPr>
        <p:grpSpPr>
          <a:xfrm>
            <a:off x="7892724" y="1152360"/>
            <a:ext cx="8598550" cy="2263939"/>
            <a:chOff x="7892724" y="1152360"/>
            <a:chExt cx="8598550" cy="2263939"/>
          </a:xfrm>
        </p:grpSpPr>
        <p:grpSp>
          <p:nvGrpSpPr>
            <p:cNvPr id="802" name="组合 802"/>
            <p:cNvGrpSpPr/>
            <p:nvPr/>
          </p:nvGrpSpPr>
          <p:grpSpPr>
            <a:xfrm>
              <a:off x="7892724" y="1152360"/>
              <a:ext cx="8598550" cy="1620919"/>
              <a:chOff x="7892724" y="1152360"/>
              <a:chExt cx="8598550" cy="1620919"/>
            </a:xfrm>
          </p:grpSpPr>
          <p:sp>
            <p:nvSpPr>
              <p:cNvPr id="803" name="Object 803"/>
              <p:cNvSpPr txBox="1"/>
              <p:nvPr/>
            </p:nvSpPr>
            <p:spPr>
              <a:xfrm>
                <a:off x="7892724" y="1076160"/>
                <a:ext cx="8598550" cy="965200"/>
              </a:xfrm>
              <a:prstGeom prst="rect">
                <a:avLst/>
              </a:prstGeom>
            </p:spPr>
            <p:txBody>
              <a:bodyPr vert="horz" anchor="t" rtlCol="0" anchorCtr="0">
                <a:noAutofit/>
              </a:bodyPr>
              <a:lstStyle/>
              <a:p>
                <a:pPr algn="ctr">
                  <a:lnSpc>
                    <a:spcPct val="83333"/>
                  </a:lnSpc>
                </a:pPr>
                <a:r>
                  <a:rPr sz="7600" i="0" b="0" dirty="0" smtClean="0" lang="zh-CN">
                    <a:solidFill>
                      <a:srgbClr val="333333"/>
                    </a:solidFill>
                    <a:latin typeface="OPPOSans-H"/>
                    <a:ea typeface="OPPOSans-H"/>
                  </a:rPr>
                  <a:t>银行简介</a:t>
                </a:r>
                <a:endParaRPr lang="zh-CN" altLang="en-US"/>
              </a:p>
            </p:txBody>
          </p:sp>
          <p:sp>
            <p:nvSpPr>
              <p:cNvPr id="804" name="Object 804"/>
              <p:cNvSpPr txBox="1"/>
              <p:nvPr/>
            </p:nvSpPr>
            <p:spPr>
              <a:xfrm>
                <a:off x="7892726" y="2150980"/>
                <a:ext cx="8598547"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Introduction of the bank</a:t>
                </a:r>
                <a:endParaRPr lang="zh-CN" altLang="en-US"/>
              </a:p>
            </p:txBody>
          </p:sp>
        </p:grpSp>
        <p:grpSp>
          <p:nvGrpSpPr>
            <p:cNvPr id="805" name="组合 805"/>
            <p:cNvGrpSpPr/>
            <p:nvPr/>
          </p:nvGrpSpPr>
          <p:grpSpPr>
            <a:xfrm>
              <a:off x="11029950" y="2882900"/>
              <a:ext cx="2324100" cy="533400"/>
              <a:chOff x="11029950" y="2882900"/>
              <a:chExt cx="2324100" cy="533400"/>
            </a:xfrm>
          </p:grpSpPr>
          <p:pic>
            <p:nvPicPr>
              <p:cNvPr id="806" name="image 806"/>
              <p:cNvPicPr>
                <a:picLocks noChangeAspect="1"/>
              </p:cNvPicPr>
              <p:nvPr/>
            </p:nvPicPr>
            <p:blipFill>
              <a:blip r:embed="rId806">
                </a:blip>
              <a:srcRect/>
              <a:stretch>
                <a:fillRect/>
              </a:stretch>
            </p:blipFill>
            <p:spPr>
              <a:xfrm rot="0" flipV="0" flipH="0">
                <a:off x="11029950" y="2882900"/>
                <a:ext cx="2324100" cy="533400"/>
              </a:xfrm>
              <a:prstGeom prst="rect">
                <a:avLst/>
              </a:prstGeom>
            </p:spPr>
          </p:pic>
          <p:pic>
            <p:nvPicPr>
              <p:cNvPr id="807" name="image 807"/>
              <p:cNvPicPr>
                <a:picLocks noChangeAspect="1"/>
              </p:cNvPicPr>
              <p:nvPr/>
            </p:nvPicPr>
            <p:blipFill>
              <a:blip r:embed="rId807">
                </a:blip>
              <a:srcRect/>
              <a:stretch>
                <a:fillRect/>
              </a:stretch>
            </p:blipFill>
            <p:spPr>
              <a:xfrm rot="0" flipV="0" flipH="0">
                <a:off x="12807950" y="2882900"/>
                <a:ext cx="546100" cy="533400"/>
              </a:xfrm>
              <a:prstGeom prst="rect">
                <a:avLst/>
              </a:prstGeom>
            </p:spPr>
          </p:pic>
        </p:grpSp>
      </p:grpSp>
      <p:grpSp>
        <p:nvGrpSpPr>
          <p:cNvPr id="808" name="组合 808"/>
          <p:cNvGrpSpPr/>
          <p:nvPr/>
        </p:nvGrpSpPr>
        <p:grpSpPr>
          <a:xfrm>
            <a:off x="1562100" y="4254500"/>
            <a:ext cx="21196300" cy="1930400"/>
            <a:chOff x="1562100" y="4254500"/>
            <a:chExt cx="21196300" cy="1930400"/>
          </a:xfrm>
        </p:grpSpPr>
        <p:pic>
          <p:nvPicPr>
            <p:cNvPr id="809" name="image 809"/>
            <p:cNvPicPr>
              <a:picLocks noChangeAspect="1"/>
            </p:cNvPicPr>
            <p:nvPr/>
          </p:nvPicPr>
          <p:blipFill>
            <a:blip r:embed="rId809">
                </a:blip>
            <a:srcRect/>
            <a:stretch>
              <a:fillRect/>
            </a:stretch>
          </p:blipFill>
          <p:spPr>
            <a:xfrm rot="0" flipV="0" flipH="0">
              <a:off x="1562100" y="4254500"/>
              <a:ext cx="21196300" cy="1930400"/>
            </a:xfrm>
            <a:prstGeom prst="rect">
              <a:avLst/>
            </a:prstGeom>
          </p:spPr>
        </p:pic>
        <p:pic>
          <p:nvPicPr>
            <p:cNvPr id="8010" name="image 8010"/>
            <p:cNvPicPr>
              <a:picLocks noChangeAspect="1"/>
            </p:cNvPicPr>
            <p:nvPr/>
          </p:nvPicPr>
          <p:blipFill>
            <a:blip r:embed="rId8010">
                </a:blip>
            <a:srcRect/>
            <a:stretch>
              <a:fillRect/>
            </a:stretch>
          </p:blipFill>
          <p:spPr>
            <a:xfrm rot="0" flipV="0" flipH="0">
              <a:off x="8445500" y="4254500"/>
              <a:ext cx="1422400" cy="1930400"/>
            </a:xfrm>
            <a:prstGeom prst="rect">
              <a:avLst/>
            </a:prstGeom>
          </p:spPr>
        </p:pic>
        <p:sp>
          <p:nvSpPr>
            <p:cNvPr id="8011" name="Object 8011"/>
            <p:cNvSpPr txBox="1"/>
            <p:nvPr/>
          </p:nvSpPr>
          <p:spPr>
            <a:xfrm>
              <a:off x="10668595" y="4673200"/>
              <a:ext cx="107569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中央银行是一个由政府组建的机构，负责控制国家货币供给、信贷条件，监管金融体系</a:t>
              </a:r>
              <a:endParaRPr lang="zh-CN" altLang="en-US"/>
            </a:p>
          </p:txBody>
        </p:sp>
        <p:sp>
          <p:nvSpPr>
            <p:cNvPr id="8012" name="Object 8012"/>
            <p:cNvSpPr txBox="1"/>
            <p:nvPr/>
          </p:nvSpPr>
          <p:spPr>
            <a:xfrm>
              <a:off x="3805832" y="4822345"/>
              <a:ext cx="41529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中央银行</a:t>
              </a:r>
              <a:endParaRPr lang="zh-CN" altLang="en-US"/>
            </a:p>
          </p:txBody>
        </p:sp>
        <p:pic>
          <p:nvPicPr>
            <p:cNvPr id="8013" name="image 8013"/>
            <p:cNvPicPr>
              <a:picLocks noChangeAspect="1"/>
            </p:cNvPicPr>
            <p:nvPr/>
          </p:nvPicPr>
          <p:blipFill>
            <a:blip r:embed="rId8013">
                </a:blip>
            <a:srcRect/>
            <a:stretch>
              <a:fillRect/>
            </a:stretch>
          </p:blipFill>
          <p:spPr>
            <a:xfrm rot="0" flipV="0" flipH="0">
              <a:off x="2120900" y="4559300"/>
              <a:ext cx="1219200" cy="1320800"/>
            </a:xfrm>
            <a:prstGeom prst="rect">
              <a:avLst/>
            </a:prstGeom>
          </p:spPr>
        </p:pic>
      </p:grpSp>
      <p:grpSp>
        <p:nvGrpSpPr>
          <p:cNvPr id="8014" name="组合 8014"/>
          <p:cNvGrpSpPr/>
          <p:nvPr/>
        </p:nvGrpSpPr>
        <p:grpSpPr>
          <a:xfrm>
            <a:off x="1562100" y="6426200"/>
            <a:ext cx="21196300" cy="1955800"/>
            <a:chOff x="1562100" y="6426200"/>
            <a:chExt cx="21196300" cy="1955800"/>
          </a:xfrm>
        </p:grpSpPr>
        <p:pic>
          <p:nvPicPr>
            <p:cNvPr id="8015" name="image 8015"/>
            <p:cNvPicPr>
              <a:picLocks noChangeAspect="1"/>
            </p:cNvPicPr>
            <p:nvPr/>
          </p:nvPicPr>
          <p:blipFill>
            <a:blip r:embed="rId8015">
                </a:blip>
            <a:srcRect/>
            <a:stretch>
              <a:fillRect/>
            </a:stretch>
          </p:blipFill>
          <p:spPr>
            <a:xfrm rot="0" flipV="0" flipH="0">
              <a:off x="1562100" y="6426200"/>
              <a:ext cx="21196300" cy="1955800"/>
            </a:xfrm>
            <a:prstGeom prst="rect">
              <a:avLst/>
            </a:prstGeom>
          </p:spPr>
        </p:pic>
        <p:pic>
          <p:nvPicPr>
            <p:cNvPr id="8016" name="image 8016"/>
            <p:cNvPicPr>
              <a:picLocks noChangeAspect="1"/>
            </p:cNvPicPr>
            <p:nvPr/>
          </p:nvPicPr>
          <p:blipFill>
            <a:blip r:embed="rId8016">
                </a:blip>
            <a:srcRect/>
            <a:stretch>
              <a:fillRect/>
            </a:stretch>
          </p:blipFill>
          <p:spPr>
            <a:xfrm rot="0" flipV="0" flipH="0">
              <a:off x="8445500" y="6438900"/>
              <a:ext cx="1422400" cy="1930400"/>
            </a:xfrm>
            <a:prstGeom prst="rect">
              <a:avLst/>
            </a:prstGeom>
          </p:spPr>
        </p:pic>
        <p:sp>
          <p:nvSpPr>
            <p:cNvPr id="8017" name="Object 8017"/>
            <p:cNvSpPr txBox="1"/>
            <p:nvPr/>
          </p:nvSpPr>
          <p:spPr>
            <a:xfrm>
              <a:off x="10668793" y="6854227"/>
              <a:ext cx="120650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(1)大型商业银行，包括中国工商银行等(2)股份制商业银行，包括中信银行等(3)其他商业银行，农村商业银行、村镇银行、外资商业银行</a:t>
              </a:r>
              <a:endParaRPr lang="zh-CN" altLang="en-US"/>
            </a:p>
          </p:txBody>
        </p:sp>
        <p:sp>
          <p:nvSpPr>
            <p:cNvPr id="8018" name="Object 8018"/>
            <p:cNvSpPr txBox="1"/>
            <p:nvPr/>
          </p:nvSpPr>
          <p:spPr>
            <a:xfrm>
              <a:off x="3811389" y="7006745"/>
              <a:ext cx="51943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商业银行</a:t>
              </a:r>
              <a:endParaRPr lang="zh-CN" altLang="en-US"/>
            </a:p>
          </p:txBody>
        </p:sp>
        <p:pic>
          <p:nvPicPr>
            <p:cNvPr id="8019" name="image 8019"/>
            <p:cNvPicPr>
              <a:picLocks noChangeAspect="1"/>
            </p:cNvPicPr>
            <p:nvPr/>
          </p:nvPicPr>
          <p:blipFill>
            <a:blip r:embed="rId8019">
                </a:blip>
            <a:srcRect/>
            <a:stretch>
              <a:fillRect/>
            </a:stretch>
          </p:blipFill>
          <p:spPr>
            <a:xfrm rot="0" flipV="0" flipH="0">
              <a:off x="2095500" y="6781800"/>
              <a:ext cx="1270000" cy="1244600"/>
            </a:xfrm>
            <a:prstGeom prst="rect">
              <a:avLst/>
            </a:prstGeom>
          </p:spPr>
        </p:pic>
      </p:grpSp>
      <p:grpSp>
        <p:nvGrpSpPr>
          <p:cNvPr id="8020" name="组合 8020"/>
          <p:cNvGrpSpPr/>
          <p:nvPr/>
        </p:nvGrpSpPr>
        <p:grpSpPr>
          <a:xfrm>
            <a:off x="1562100" y="8610600"/>
            <a:ext cx="21196300" cy="1943100"/>
            <a:chOff x="1562100" y="8610600"/>
            <a:chExt cx="21196300" cy="1943100"/>
          </a:xfrm>
        </p:grpSpPr>
        <p:pic>
          <p:nvPicPr>
            <p:cNvPr id="8021" name="image 8021"/>
            <p:cNvPicPr>
              <a:picLocks noChangeAspect="1"/>
            </p:cNvPicPr>
            <p:nvPr/>
          </p:nvPicPr>
          <p:blipFill>
            <a:blip r:embed="rId8021">
                </a:blip>
            <a:srcRect/>
            <a:stretch>
              <a:fillRect/>
            </a:stretch>
          </p:blipFill>
          <p:spPr>
            <a:xfrm rot="0" flipV="0" flipH="0">
              <a:off x="1562100" y="8610600"/>
              <a:ext cx="21196300" cy="1943100"/>
            </a:xfrm>
            <a:prstGeom prst="rect">
              <a:avLst/>
            </a:prstGeom>
          </p:spPr>
        </p:pic>
        <p:pic>
          <p:nvPicPr>
            <p:cNvPr id="8022" name="image 8022"/>
            <p:cNvPicPr>
              <a:picLocks noChangeAspect="1"/>
            </p:cNvPicPr>
            <p:nvPr/>
          </p:nvPicPr>
          <p:blipFill>
            <a:blip r:embed="rId8022">
                </a:blip>
            <a:srcRect/>
            <a:stretch>
              <a:fillRect/>
            </a:stretch>
          </p:blipFill>
          <p:spPr>
            <a:xfrm rot="0" flipV="0" flipH="0">
              <a:off x="8445500" y="8623300"/>
              <a:ext cx="1422400" cy="1930400"/>
            </a:xfrm>
            <a:prstGeom prst="rect">
              <a:avLst/>
            </a:prstGeom>
          </p:spPr>
        </p:pic>
        <p:sp>
          <p:nvSpPr>
            <p:cNvPr id="8023" name="Object 8023"/>
            <p:cNvSpPr txBox="1"/>
            <p:nvPr/>
          </p:nvSpPr>
          <p:spPr>
            <a:xfrm>
              <a:off x="10665618" y="9292230"/>
              <a:ext cx="12065000" cy="5842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国家开发银行、中国进出口银行、中国农业发展银行三家政策性银行</a:t>
              </a:r>
              <a:endParaRPr lang="zh-CN" altLang="en-US"/>
            </a:p>
          </p:txBody>
        </p:sp>
        <p:sp>
          <p:nvSpPr>
            <p:cNvPr id="8024" name="Object 8024"/>
            <p:cNvSpPr txBox="1"/>
            <p:nvPr/>
          </p:nvSpPr>
          <p:spPr>
            <a:xfrm>
              <a:off x="3810793" y="9193526"/>
              <a:ext cx="45974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政策性银行</a:t>
              </a:r>
              <a:endParaRPr lang="zh-CN" altLang="en-US"/>
            </a:p>
          </p:txBody>
        </p:sp>
        <p:pic>
          <p:nvPicPr>
            <p:cNvPr id="8025" name="image 8025"/>
            <p:cNvPicPr>
              <a:picLocks noChangeAspect="1"/>
            </p:cNvPicPr>
            <p:nvPr/>
          </p:nvPicPr>
          <p:blipFill>
            <a:blip r:embed="rId8025">
                </a:blip>
            <a:srcRect/>
            <a:stretch>
              <a:fillRect/>
            </a:stretch>
          </p:blipFill>
          <p:spPr>
            <a:xfrm rot="0" flipV="0" flipH="0">
              <a:off x="2120900" y="8928100"/>
              <a:ext cx="1219200" cy="1320800"/>
            </a:xfrm>
            <a:prstGeom prst="rect">
              <a:avLst/>
            </a:prstGeom>
          </p:spPr>
        </p:pic>
      </p:grpSp>
      <p:grpSp>
        <p:nvGrpSpPr>
          <p:cNvPr id="8026" name="组合 8026"/>
          <p:cNvGrpSpPr/>
          <p:nvPr/>
        </p:nvGrpSpPr>
        <p:grpSpPr>
          <a:xfrm>
            <a:off x="1562100" y="10845800"/>
            <a:ext cx="21196300" cy="1955800"/>
            <a:chOff x="1562100" y="10845800"/>
            <a:chExt cx="21196300" cy="1955800"/>
          </a:xfrm>
        </p:grpSpPr>
        <p:pic>
          <p:nvPicPr>
            <p:cNvPr id="8027" name="image 8027"/>
            <p:cNvPicPr>
              <a:picLocks noChangeAspect="1"/>
            </p:cNvPicPr>
            <p:nvPr/>
          </p:nvPicPr>
          <p:blipFill>
            <a:blip r:embed="rId8027">
                </a:blip>
            <a:srcRect/>
            <a:stretch>
              <a:fillRect/>
            </a:stretch>
          </p:blipFill>
          <p:spPr>
            <a:xfrm rot="0" flipV="0" flipH="0">
              <a:off x="1562100" y="10845800"/>
              <a:ext cx="21196300" cy="1955800"/>
            </a:xfrm>
            <a:prstGeom prst="rect">
              <a:avLst/>
            </a:prstGeom>
          </p:spPr>
        </p:pic>
        <p:pic>
          <p:nvPicPr>
            <p:cNvPr id="8028" name="image 8028"/>
            <p:cNvPicPr>
              <a:picLocks noChangeAspect="1"/>
            </p:cNvPicPr>
            <p:nvPr/>
          </p:nvPicPr>
          <p:blipFill>
            <a:blip r:embed="rId8028">
                </a:blip>
            <a:srcRect/>
            <a:stretch>
              <a:fillRect/>
            </a:stretch>
          </p:blipFill>
          <p:spPr>
            <a:xfrm rot="0" flipV="0" flipH="0">
              <a:off x="8445500" y="10858500"/>
              <a:ext cx="1422400" cy="1930400"/>
            </a:xfrm>
            <a:prstGeom prst="rect">
              <a:avLst/>
            </a:prstGeom>
          </p:spPr>
        </p:pic>
        <p:sp>
          <p:nvSpPr>
            <p:cNvPr id="8029" name="Object 8029"/>
            <p:cNvSpPr txBox="1"/>
            <p:nvPr/>
          </p:nvSpPr>
          <p:spPr>
            <a:xfrm>
              <a:off x="10658078" y="11239100"/>
              <a:ext cx="120650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中国邮政储蓄银行是中国领先的大型零售商业银行，致力于为中国经济转型中最具活力的客户群体提供服务。</a:t>
              </a:r>
              <a:endParaRPr lang="zh-CN" altLang="en-US"/>
            </a:p>
          </p:txBody>
        </p:sp>
        <p:sp>
          <p:nvSpPr>
            <p:cNvPr id="8030" name="Object 8030"/>
            <p:cNvSpPr txBox="1"/>
            <p:nvPr/>
          </p:nvSpPr>
          <p:spPr>
            <a:xfrm>
              <a:off x="3805832" y="11427535"/>
              <a:ext cx="50419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中国邮政储蓄银行</a:t>
              </a:r>
              <a:endParaRPr lang="zh-CN" altLang="en-US"/>
            </a:p>
          </p:txBody>
        </p:sp>
        <p:pic>
          <p:nvPicPr>
            <p:cNvPr id="8031" name="image 8031"/>
            <p:cNvPicPr>
              <a:picLocks noChangeAspect="1"/>
            </p:cNvPicPr>
            <p:nvPr/>
          </p:nvPicPr>
          <p:blipFill>
            <a:blip r:embed="rId8031">
                </a:blip>
            <a:srcRect/>
            <a:stretch>
              <a:fillRect/>
            </a:stretch>
          </p:blipFill>
          <p:spPr>
            <a:xfrm rot="0" flipV="0" flipH="0">
              <a:off x="2095500" y="11201400"/>
              <a:ext cx="1270000" cy="124460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1333500" y="4165600"/>
            <a:ext cx="8102600" cy="8128000"/>
          </a:xfrm>
          <a:prstGeom prst="rect">
            <a:avLst/>
          </a:prstGeom>
        </p:spPr>
      </p:pic>
      <p:grpSp>
        <p:nvGrpSpPr>
          <p:cNvPr id="902" name="组合 902"/>
          <p:cNvGrpSpPr/>
          <p:nvPr/>
        </p:nvGrpSpPr>
        <p:grpSpPr>
          <a:xfrm>
            <a:off x="11308953" y="4111145"/>
            <a:ext cx="10210800" cy="2098755"/>
            <a:chOff x="11308953" y="4111145"/>
            <a:chExt cx="10210800" cy="2098755"/>
          </a:xfrm>
        </p:grpSpPr>
        <p:sp>
          <p:nvSpPr>
            <p:cNvPr id="903" name="Object 903"/>
            <p:cNvSpPr txBox="1"/>
            <p:nvPr/>
          </p:nvSpPr>
          <p:spPr>
            <a:xfrm>
              <a:off x="11207353" y="4978000"/>
              <a:ext cx="104648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以国有控股的大中型企业、政府公务部门为主的存款为主---主要用户：企业人员、城镇工人 </a:t>
              </a:r>
              <a:endParaRPr lang="zh-CN" altLang="en-US"/>
            </a:p>
          </p:txBody>
        </p:sp>
        <p:sp>
          <p:nvSpPr>
            <p:cNvPr id="904" name="Object 904"/>
            <p:cNvSpPr txBox="1"/>
            <p:nvPr/>
          </p:nvSpPr>
          <p:spPr>
            <a:xfrm>
              <a:off x="11227196" y="4034945"/>
              <a:ext cx="51943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A.银行1</a:t>
              </a:r>
              <a:endParaRPr lang="zh-CN" altLang="en-US"/>
            </a:p>
          </p:txBody>
        </p:sp>
      </p:grpSp>
      <p:grpSp>
        <p:nvGrpSpPr>
          <p:cNvPr id="905" name="组合 905"/>
          <p:cNvGrpSpPr/>
          <p:nvPr/>
        </p:nvGrpSpPr>
        <p:grpSpPr>
          <a:xfrm>
            <a:off x="11310143" y="7171845"/>
            <a:ext cx="11201400" cy="2096572"/>
            <a:chOff x="11310143" y="7171845"/>
            <a:chExt cx="11201400" cy="2096572"/>
          </a:xfrm>
        </p:grpSpPr>
        <p:sp>
          <p:nvSpPr>
            <p:cNvPr id="906" name="Object 906"/>
            <p:cNvSpPr txBox="1"/>
            <p:nvPr/>
          </p:nvSpPr>
          <p:spPr>
            <a:xfrm>
              <a:off x="11208543" y="8036517"/>
              <a:ext cx="114554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长期借贷业务为特色，以政策性房改金融和个人抵押贷款为标志--主要用户：民营企业</a:t>
              </a:r>
              <a:endParaRPr lang="zh-CN" altLang="en-US"/>
            </a:p>
          </p:txBody>
        </p:sp>
        <p:sp>
          <p:nvSpPr>
            <p:cNvPr id="907" name="Object 907"/>
            <p:cNvSpPr txBox="1"/>
            <p:nvPr/>
          </p:nvSpPr>
          <p:spPr>
            <a:xfrm>
              <a:off x="11208543" y="7095645"/>
              <a:ext cx="51943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B.银行2</a:t>
              </a:r>
              <a:endParaRPr lang="zh-CN" altLang="en-US"/>
            </a:p>
          </p:txBody>
        </p:sp>
      </p:grpSp>
      <p:grpSp>
        <p:nvGrpSpPr>
          <p:cNvPr id="908" name="组合 908"/>
          <p:cNvGrpSpPr/>
          <p:nvPr/>
        </p:nvGrpSpPr>
        <p:grpSpPr>
          <a:xfrm>
            <a:off x="11316493" y="10232545"/>
            <a:ext cx="11201400" cy="2097961"/>
            <a:chOff x="11316493" y="10232545"/>
            <a:chExt cx="11201400" cy="2097961"/>
          </a:xfrm>
        </p:grpSpPr>
        <p:sp>
          <p:nvSpPr>
            <p:cNvPr id="909" name="Object 909"/>
            <p:cNvSpPr txBox="1"/>
            <p:nvPr/>
          </p:nvSpPr>
          <p:spPr>
            <a:xfrm>
              <a:off x="11214893" y="11098607"/>
              <a:ext cx="11455400" cy="1155700"/>
            </a:xfrm>
            <a:prstGeom prst="rect">
              <a:avLst/>
            </a:prstGeom>
          </p:spPr>
          <p:txBody>
            <a:bodyPr vert="horz" anchor="t" rtlCol="0" anchorCtr="0">
              <a:noAutofit/>
            </a:bodyPr>
            <a:lstStyle/>
            <a:p>
              <a:pPr algn="l">
                <a:lnSpc>
                  <a:spcPct val="127500"/>
                </a:lnSpc>
              </a:pPr>
              <a:r>
                <a:rPr sz="3000" i="0" b="0" dirty="0" smtClean="0" lang="zh-CN">
                  <a:solidFill>
                    <a:srgbClr val="333333"/>
                  </a:solidFill>
                  <a:latin typeface="OPPOSans-R"/>
                  <a:ea typeface="OPPOSans-R"/>
                </a:rPr>
                <a:t>遍布基层网点最多、范围最广，主营农村信贷--主要用户--农村人口、城乡人口</a:t>
              </a:r>
              <a:endParaRPr lang="zh-CN" altLang="en-US"/>
            </a:p>
          </p:txBody>
        </p:sp>
        <p:sp>
          <p:nvSpPr>
            <p:cNvPr id="9010" name="Object 9010"/>
            <p:cNvSpPr txBox="1"/>
            <p:nvPr/>
          </p:nvSpPr>
          <p:spPr>
            <a:xfrm>
              <a:off x="11214893" y="10156345"/>
              <a:ext cx="5194300" cy="711200"/>
            </a:xfrm>
            <a:prstGeom prst="rect">
              <a:avLst/>
            </a:prstGeom>
          </p:spPr>
          <p:txBody>
            <a:bodyPr vert="horz" anchor="t" rtlCol="0" anchorCtr="0">
              <a:noAutofit/>
            </a:bodyPr>
            <a:lstStyle/>
            <a:p>
              <a:pPr algn="l">
                <a:lnSpc>
                  <a:spcPct val="100000"/>
                </a:lnSpc>
              </a:pPr>
              <a:r>
                <a:rPr sz="4600" i="0" b="0" dirty="0" smtClean="0" lang="zh-CN">
                  <a:solidFill>
                    <a:srgbClr val="333333"/>
                  </a:solidFill>
                  <a:latin typeface="OPPOSans-H"/>
                  <a:ea typeface="OPPOSans-H"/>
                </a:rPr>
                <a:t>C.银行3</a:t>
              </a:r>
              <a:endParaRPr lang="zh-CN" altLang="en-US"/>
            </a:p>
          </p:txBody>
        </p:sp>
      </p:grpSp>
      <p:grpSp>
        <p:nvGrpSpPr>
          <p:cNvPr id="9011" name="组合 9011"/>
          <p:cNvGrpSpPr/>
          <p:nvPr/>
        </p:nvGrpSpPr>
        <p:grpSpPr>
          <a:xfrm>
            <a:off x="1333499" y="4165600"/>
            <a:ext cx="8102600" cy="8128000"/>
            <a:chOff x="1333499" y="4165600"/>
            <a:chExt cx="8102600" cy="8128000"/>
          </a:xfrm>
        </p:grpSpPr>
        <p:pic>
          <p:nvPicPr>
            <p:cNvPr id="9012" name="image 9012"/>
            <p:cNvPicPr>
              <a:picLocks noChangeAspect="1"/>
            </p:cNvPicPr>
            <p:nvPr/>
          </p:nvPicPr>
          <p:blipFill>
            <a:blip r:embed="rId9012">
                </a:blip>
            <a:srcRect/>
            <a:stretch>
              <a:fillRect/>
            </a:stretch>
          </p:blipFill>
          <p:spPr>
            <a:xfrm rot="0" flipV="0" flipH="0">
              <a:off x="5359400" y="8788400"/>
              <a:ext cx="2070100" cy="3505200"/>
            </a:xfrm>
            <a:prstGeom prst="rect">
              <a:avLst/>
            </a:prstGeom>
          </p:spPr>
        </p:pic>
        <p:pic>
          <p:nvPicPr>
            <p:cNvPr id="9013" name="image 9013"/>
            <p:cNvPicPr>
              <a:picLocks noChangeAspect="1"/>
            </p:cNvPicPr>
            <p:nvPr/>
          </p:nvPicPr>
          <p:blipFill>
            <a:blip r:embed="rId9013">
                </a:blip>
            <a:srcRect/>
            <a:stretch>
              <a:fillRect/>
            </a:stretch>
          </p:blipFill>
          <p:spPr>
            <a:xfrm rot="0" flipV="0" flipH="0">
              <a:off x="7391400" y="8813800"/>
              <a:ext cx="2044700" cy="3479800"/>
            </a:xfrm>
            <a:prstGeom prst="rect">
              <a:avLst/>
            </a:prstGeom>
          </p:spPr>
        </p:pic>
        <p:pic>
          <p:nvPicPr>
            <p:cNvPr id="9014" name="image 9014"/>
            <p:cNvPicPr>
              <a:picLocks noChangeAspect="1"/>
            </p:cNvPicPr>
            <p:nvPr/>
          </p:nvPicPr>
          <p:blipFill>
            <a:blip r:embed="rId9014">
                </a:blip>
            <a:srcRect/>
            <a:stretch>
              <a:fillRect/>
            </a:stretch>
          </p:blipFill>
          <p:spPr>
            <a:xfrm rot="0" flipV="0" flipH="0">
              <a:off x="5359400" y="7632700"/>
              <a:ext cx="4064000" cy="2374900"/>
            </a:xfrm>
            <a:prstGeom prst="rect">
              <a:avLst/>
            </a:prstGeom>
          </p:spPr>
        </p:pic>
        <p:sp>
          <p:nvSpPr>
            <p:cNvPr id="9015" name="Object 9015"/>
            <p:cNvSpPr txBox="1"/>
            <p:nvPr/>
          </p:nvSpPr>
          <p:spPr>
            <a:xfrm rot="-1593415">
              <a:off x="7791450" y="9927118"/>
              <a:ext cx="1244600" cy="1308099"/>
            </a:xfrm>
            <a:prstGeom prst="rect">
              <a:avLst/>
            </a:prstGeom>
          </p:spPr>
          <p:txBody>
            <a:bodyPr vert="horz" anchor="t" rtlCol="0" anchorCtr="0">
              <a:noAutofit/>
            </a:bodyPr>
            <a:lstStyle/>
            <a:p>
              <a:pPr algn="ctr">
                <a:lnSpc>
                  <a:spcPct val="100000"/>
                </a:lnSpc>
              </a:pPr>
              <a:r>
                <a:rPr sz="8600" i="0" b="0" dirty="0" smtClean="0" lang="zh-CN">
                  <a:solidFill>
                    <a:srgbClr val="333333"/>
                  </a:solidFill>
                  <a:latin typeface="OPPOSans-H"/>
                  <a:ea typeface="OPPOSans-H"/>
                </a:rPr>
                <a:t>A</a:t>
              </a:r>
              <a:endParaRPr lang="zh-CN" altLang="en-US"/>
            </a:p>
          </p:txBody>
        </p:sp>
        <p:pic>
          <p:nvPicPr>
            <p:cNvPr id="9016" name="image 9016"/>
            <p:cNvPicPr>
              <a:picLocks noChangeAspect="1"/>
            </p:cNvPicPr>
            <p:nvPr/>
          </p:nvPicPr>
          <p:blipFill>
            <a:blip r:embed="rId9016">
                </a:blip>
            <a:srcRect/>
            <a:stretch>
              <a:fillRect/>
            </a:stretch>
          </p:blipFill>
          <p:spPr>
            <a:xfrm rot="0" flipV="0" flipH="0">
              <a:off x="3327400" y="4165600"/>
              <a:ext cx="4064000" cy="2362200"/>
            </a:xfrm>
            <a:prstGeom prst="rect">
              <a:avLst/>
            </a:prstGeom>
          </p:spPr>
        </p:pic>
        <p:pic>
          <p:nvPicPr>
            <p:cNvPr id="9017" name="image 9017"/>
            <p:cNvPicPr>
              <a:picLocks noChangeAspect="1"/>
            </p:cNvPicPr>
            <p:nvPr/>
          </p:nvPicPr>
          <p:blipFill>
            <a:blip r:embed="rId9017">
                </a:blip>
            <a:srcRect/>
            <a:stretch>
              <a:fillRect/>
            </a:stretch>
          </p:blipFill>
          <p:spPr>
            <a:xfrm rot="0" flipV="0" flipH="0">
              <a:off x="3327400" y="5308600"/>
              <a:ext cx="2070100" cy="3517900"/>
            </a:xfrm>
            <a:prstGeom prst="rect">
              <a:avLst/>
            </a:prstGeom>
          </p:spPr>
        </p:pic>
        <p:pic>
          <p:nvPicPr>
            <p:cNvPr id="9018" name="image 9018"/>
            <p:cNvPicPr>
              <a:picLocks noChangeAspect="1"/>
            </p:cNvPicPr>
            <p:nvPr/>
          </p:nvPicPr>
          <p:blipFill>
            <a:blip r:embed="rId9018">
                </a:blip>
            <a:srcRect/>
            <a:stretch>
              <a:fillRect/>
            </a:stretch>
          </p:blipFill>
          <p:spPr>
            <a:xfrm rot="0" flipV="0" flipH="0">
              <a:off x="5359400" y="5334000"/>
              <a:ext cx="2044700" cy="3492500"/>
            </a:xfrm>
            <a:prstGeom prst="rect">
              <a:avLst/>
            </a:prstGeom>
          </p:spPr>
        </p:pic>
        <p:sp>
          <p:nvSpPr>
            <p:cNvPr id="9019" name="Object 9019"/>
            <p:cNvSpPr txBox="1"/>
            <p:nvPr/>
          </p:nvSpPr>
          <p:spPr>
            <a:xfrm rot="-1512010">
              <a:off x="5803900" y="6350000"/>
              <a:ext cx="1155700" cy="1308099"/>
            </a:xfrm>
            <a:prstGeom prst="rect">
              <a:avLst/>
            </a:prstGeom>
          </p:spPr>
          <p:txBody>
            <a:bodyPr vert="horz" anchor="t" rtlCol="0" anchorCtr="0">
              <a:noAutofit/>
            </a:bodyPr>
            <a:lstStyle/>
            <a:p>
              <a:pPr algn="ctr">
                <a:lnSpc>
                  <a:spcPct val="100000"/>
                </a:lnSpc>
              </a:pPr>
              <a:r>
                <a:rPr sz="8600" i="0" b="0" dirty="0" smtClean="0" lang="zh-CN">
                  <a:solidFill>
                    <a:srgbClr val="FFFFFF"/>
                  </a:solidFill>
                  <a:latin typeface="OPPOSans-H"/>
                  <a:ea typeface="OPPOSans-H"/>
                </a:rPr>
                <a:t>B</a:t>
              </a:r>
              <a:endParaRPr lang="zh-CN" altLang="en-US"/>
            </a:p>
          </p:txBody>
        </p:sp>
        <p:pic>
          <p:nvPicPr>
            <p:cNvPr id="9020" name="image 9020"/>
            <p:cNvPicPr>
              <a:picLocks noChangeAspect="1"/>
            </p:cNvPicPr>
            <p:nvPr/>
          </p:nvPicPr>
          <p:blipFill>
            <a:blip r:embed="rId9020">
                </a:blip>
            <a:srcRect/>
            <a:stretch>
              <a:fillRect/>
            </a:stretch>
          </p:blipFill>
          <p:spPr>
            <a:xfrm rot="0" flipV="0" flipH="0">
              <a:off x="1333499" y="8763000"/>
              <a:ext cx="2070100" cy="3517900"/>
            </a:xfrm>
            <a:prstGeom prst="rect">
              <a:avLst/>
            </a:prstGeom>
          </p:spPr>
        </p:pic>
        <p:pic>
          <p:nvPicPr>
            <p:cNvPr id="9021" name="image 9021"/>
            <p:cNvPicPr>
              <a:picLocks noChangeAspect="1"/>
            </p:cNvPicPr>
            <p:nvPr/>
          </p:nvPicPr>
          <p:blipFill>
            <a:blip r:embed="rId9021">
                </a:blip>
            <a:srcRect/>
            <a:stretch>
              <a:fillRect/>
            </a:stretch>
          </p:blipFill>
          <p:spPr>
            <a:xfrm rot="0" flipV="0" flipH="0">
              <a:off x="3365500" y="8788400"/>
              <a:ext cx="2044700" cy="3492500"/>
            </a:xfrm>
            <a:prstGeom prst="rect">
              <a:avLst/>
            </a:prstGeom>
          </p:spPr>
        </p:pic>
        <p:pic>
          <p:nvPicPr>
            <p:cNvPr id="9022" name="image 9022"/>
            <p:cNvPicPr>
              <a:picLocks noChangeAspect="1"/>
            </p:cNvPicPr>
            <p:nvPr/>
          </p:nvPicPr>
          <p:blipFill>
            <a:blip r:embed="rId9022">
                </a:blip>
            <a:srcRect/>
            <a:stretch>
              <a:fillRect/>
            </a:stretch>
          </p:blipFill>
          <p:spPr>
            <a:xfrm rot="0" flipV="0" flipH="0">
              <a:off x="1333499" y="7607300"/>
              <a:ext cx="4064000" cy="2374900"/>
            </a:xfrm>
            <a:prstGeom prst="rect">
              <a:avLst/>
            </a:prstGeom>
          </p:spPr>
        </p:pic>
        <p:sp>
          <p:nvSpPr>
            <p:cNvPr id="9023" name="Object 9023"/>
            <p:cNvSpPr txBox="1"/>
            <p:nvPr/>
          </p:nvSpPr>
          <p:spPr>
            <a:xfrm rot="-1687768">
              <a:off x="3824933" y="9928057"/>
              <a:ext cx="1219200" cy="1308099"/>
            </a:xfrm>
            <a:prstGeom prst="rect">
              <a:avLst/>
            </a:prstGeom>
          </p:spPr>
          <p:txBody>
            <a:bodyPr vert="horz" anchor="t" rtlCol="0" anchorCtr="0">
              <a:noAutofit/>
            </a:bodyPr>
            <a:lstStyle/>
            <a:p>
              <a:pPr algn="ctr">
                <a:lnSpc>
                  <a:spcPct val="100000"/>
                </a:lnSpc>
              </a:pPr>
              <a:r>
                <a:rPr sz="8600" i="0" b="0" dirty="0" smtClean="0" lang="zh-CN">
                  <a:solidFill>
                    <a:srgbClr val="FFFFFF"/>
                  </a:solidFill>
                  <a:latin typeface="OPPOSans-H"/>
                  <a:ea typeface="OPPOSans-H"/>
                </a:rPr>
                <a:t>C</a:t>
              </a:r>
              <a:endParaRPr lang="zh-CN" altLang="en-US"/>
            </a:p>
          </p:txBody>
        </p:sp>
      </p:grpSp>
      <p:grpSp>
        <p:nvGrpSpPr>
          <p:cNvPr id="9024" name="组合 9024"/>
          <p:cNvGrpSpPr/>
          <p:nvPr/>
        </p:nvGrpSpPr>
        <p:grpSpPr>
          <a:xfrm>
            <a:off x="6645201" y="929126"/>
            <a:ext cx="11093596" cy="2487173"/>
            <a:chOff x="6645201" y="929126"/>
            <a:chExt cx="11093596" cy="2487173"/>
          </a:xfrm>
        </p:grpSpPr>
        <p:grpSp>
          <p:nvGrpSpPr>
            <p:cNvPr id="9025" name="组合 9025"/>
            <p:cNvGrpSpPr/>
            <p:nvPr/>
          </p:nvGrpSpPr>
          <p:grpSpPr>
            <a:xfrm>
              <a:off x="11029950" y="2882900"/>
              <a:ext cx="2324100" cy="533400"/>
              <a:chOff x="11029950" y="2882900"/>
              <a:chExt cx="2324100" cy="533400"/>
            </a:xfrm>
          </p:grpSpPr>
          <p:pic>
            <p:nvPicPr>
              <p:cNvPr id="9026" name="image 9026"/>
              <p:cNvPicPr>
                <a:picLocks noChangeAspect="1"/>
              </p:cNvPicPr>
              <p:nvPr/>
            </p:nvPicPr>
            <p:blipFill>
              <a:blip r:embed="rId9026">
                </a:blip>
              <a:srcRect/>
              <a:stretch>
                <a:fillRect/>
              </a:stretch>
            </p:blipFill>
            <p:spPr>
              <a:xfrm rot="0" flipV="0" flipH="0">
                <a:off x="11029950" y="2882900"/>
                <a:ext cx="2324100" cy="533400"/>
              </a:xfrm>
              <a:prstGeom prst="rect">
                <a:avLst/>
              </a:prstGeom>
            </p:spPr>
          </p:pic>
          <p:pic>
            <p:nvPicPr>
              <p:cNvPr id="9027" name="image 9027"/>
              <p:cNvPicPr>
                <a:picLocks noChangeAspect="1"/>
              </p:cNvPicPr>
              <p:nvPr/>
            </p:nvPicPr>
            <p:blipFill>
              <a:blip r:embed="rId9027">
                </a:blip>
              <a:srcRect/>
              <a:stretch>
                <a:fillRect/>
              </a:stretch>
            </p:blipFill>
            <p:spPr>
              <a:xfrm rot="0" flipV="0" flipH="0">
                <a:off x="12807950" y="2882900"/>
                <a:ext cx="546100" cy="533400"/>
              </a:xfrm>
              <a:prstGeom prst="rect">
                <a:avLst/>
              </a:prstGeom>
            </p:spPr>
          </p:pic>
        </p:grpSp>
        <p:grpSp>
          <p:nvGrpSpPr>
            <p:cNvPr id="9028" name="组合 9028"/>
            <p:cNvGrpSpPr/>
            <p:nvPr/>
          </p:nvGrpSpPr>
          <p:grpSpPr>
            <a:xfrm>
              <a:off x="6645201" y="929126"/>
              <a:ext cx="11093596" cy="1701800"/>
              <a:chOff x="6645201" y="929126"/>
              <a:chExt cx="11093596" cy="1701800"/>
            </a:xfrm>
          </p:grpSpPr>
          <p:sp>
            <p:nvSpPr>
              <p:cNvPr id="9029" name="Object 9029"/>
              <p:cNvSpPr txBox="1"/>
              <p:nvPr/>
            </p:nvSpPr>
            <p:spPr>
              <a:xfrm>
                <a:off x="6645201" y="852926"/>
                <a:ext cx="11093596" cy="1155700"/>
              </a:xfrm>
              <a:prstGeom prst="rect">
                <a:avLst/>
              </a:prstGeom>
            </p:spPr>
            <p:txBody>
              <a:bodyPr vert="horz" anchor="t" rtlCol="0" anchorCtr="0">
                <a:noAutofit/>
              </a:bodyPr>
              <a:lstStyle/>
              <a:p>
                <a:pPr algn="ctr">
                  <a:lnSpc>
                    <a:spcPct val="100000"/>
                  </a:lnSpc>
                </a:pPr>
                <a:r>
                  <a:rPr sz="7600" i="0" b="0" dirty="0" smtClean="0" lang="zh-CN">
                    <a:solidFill>
                      <a:srgbClr val="333333"/>
                    </a:solidFill>
                    <a:latin typeface="OPPOSans-H"/>
                    <a:ea typeface="OPPOSans-H"/>
                  </a:rPr>
                  <a:t>各银行业务特点</a:t>
                </a:r>
                <a:endParaRPr lang="zh-CN" altLang="en-US"/>
              </a:p>
            </p:txBody>
          </p:sp>
          <p:sp>
            <p:nvSpPr>
              <p:cNvPr id="9030" name="Object 9030"/>
              <p:cNvSpPr txBox="1"/>
              <p:nvPr/>
            </p:nvSpPr>
            <p:spPr>
              <a:xfrm>
                <a:off x="6645205" y="2008626"/>
                <a:ext cx="11093589" cy="546100"/>
              </a:xfrm>
              <a:prstGeom prst="rect">
                <a:avLst/>
              </a:prstGeom>
            </p:spPr>
            <p:txBody>
              <a:bodyPr vert="horz" anchor="t" rtlCol="0" anchorCtr="0">
                <a:noAutofit/>
              </a:bodyPr>
              <a:lstStyle/>
              <a:p>
                <a:pPr algn="ctr">
                  <a:lnSpc>
                    <a:spcPct val="100000"/>
                  </a:lnSpc>
                </a:pPr>
                <a:r>
                  <a:rPr sz="3600" i="0" b="0" dirty="0" smtClean="0" lang="zh-CN">
                    <a:solidFill>
                      <a:srgbClr val="333333"/>
                    </a:solidFill>
                    <a:latin typeface="OPPOSans-R"/>
                    <a:ea typeface="OPPOSans-R"/>
                  </a:rPr>
                  <a:t>Business characteristics of each bank</a:t>
                </a:r>
                <a:endParaRPr lang="zh-CN" altLang="en-US"/>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2020-11-28T08:59:50.606Z</dcterms:created>
  <dcterms:modified xsi:type="dcterms:W3CDTF">2020-11-28T08:59:50.606Z</dcterms:modified>
</cp:coreProperties>
</file>